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98" r:id="rId5"/>
    <p:sldId id="259" r:id="rId6"/>
    <p:sldId id="260" r:id="rId7"/>
    <p:sldId id="262" r:id="rId8"/>
    <p:sldId id="271" r:id="rId9"/>
    <p:sldId id="272" r:id="rId10"/>
    <p:sldId id="274" r:id="rId11"/>
    <p:sldId id="275" r:id="rId12"/>
    <p:sldId id="276" r:id="rId13"/>
    <p:sldId id="286" r:id="rId14"/>
    <p:sldId id="265" r:id="rId15"/>
    <p:sldId id="287" r:id="rId16"/>
    <p:sldId id="288" r:id="rId17"/>
    <p:sldId id="289" r:id="rId18"/>
    <p:sldId id="264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81" r:id="rId27"/>
    <p:sldId id="297" r:id="rId28"/>
    <p:sldId id="282" r:id="rId29"/>
    <p:sldId id="261" r:id="rId30"/>
    <p:sldId id="269" r:id="rId31"/>
    <p:sldId id="283" r:id="rId32"/>
    <p:sldId id="284" r:id="rId33"/>
    <p:sldId id="273" r:id="rId34"/>
    <p:sldId id="285" r:id="rId35"/>
    <p:sldId id="277" r:id="rId36"/>
    <p:sldId id="278" r:id="rId37"/>
    <p:sldId id="270" r:id="rId38"/>
    <p:sldId id="279" r:id="rId39"/>
    <p:sldId id="280" r:id="rId40"/>
    <p:sldId id="263" r:id="rId41"/>
    <p:sldId id="268" r:id="rId42"/>
  </p:sldIdLst>
  <p:sldSz cx="18288000" cy="10287000"/>
  <p:notesSz cx="6858000" cy="9144000"/>
  <p:embeddedFontLst>
    <p:embeddedFont>
      <p:font typeface="210 OmniGothic 050" panose="020B0600000101010101" charset="-127"/>
      <p:regular r:id="rId44"/>
    </p:embeddedFont>
    <p:embeddedFont>
      <p:font typeface="Gmarket Sans Medium" panose="020B0600000101010101" charset="-127"/>
      <p:regular r:id="rId45"/>
    </p:embeddedFont>
    <p:embeddedFont>
      <p:font typeface="HY궁서B" panose="02030600000101010101" pitchFamily="18" charset="-127"/>
      <p:regular r:id="rId46"/>
    </p:embeddedFont>
    <p:embeddedFont>
      <p:font typeface="Noto Sans CJK KR Bold" panose="020B0600000101010101" charset="-127"/>
      <p:bold r:id="rId47"/>
    </p:embeddedFont>
    <p:embeddedFont>
      <p:font typeface="Noto Sans CJK KR DemiLight" panose="020B0600000101010101" charset="-127"/>
      <p:regular r:id="rId48"/>
    </p:embeddedFont>
    <p:embeddedFont>
      <p:font typeface="Pretendard Light" panose="020B0600000101010101" charset="-127"/>
      <p:regular r:id="rId49"/>
    </p:embeddedFont>
    <p:embeddedFont>
      <p:font typeface="Pretendard Regular" panose="020B0600000101010101" charset="-127"/>
      <p:regular r:id="rId50"/>
    </p:embeddedFont>
    <p:embeddedFont>
      <p:font typeface="Pretendard SemiBold" panose="020B0600000101010101" charset="-127"/>
      <p:bold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Helvetica Neue" panose="02000903050000020004" pitchFamily="50" charset="-52"/>
      <p:bold r:id="rId58"/>
    </p:embeddedFont>
    <p:embeddedFont>
      <p:font typeface="KOHIBaeumOTF" panose="00000500000000000000" pitchFamily="50" charset="-127"/>
      <p:regular r:id="rId59"/>
    </p:embeddedFont>
    <p:embeddedFont>
      <p:font typeface="KOHINanumOTF Bold" panose="00000800000000000000" pitchFamily="50" charset="-127"/>
      <p:bold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DP-25" initials="K2" lastIdx="1" clrIdx="0">
    <p:extLst>
      <p:ext uri="{19B8F6BF-5375-455C-9EA6-DF929625EA0E}">
        <p15:presenceInfo xmlns:p15="http://schemas.microsoft.com/office/powerpoint/2012/main" userId="KDP-2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6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FF4B2-CE21-47FE-957A-7E466EC81005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AEE8A-30BA-446E-BC43-9762D81B51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364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AEE8A-30BA-446E-BC43-9762D81B51C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04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1.png"/><Relationship Id="rId7" Type="http://schemas.openxmlformats.org/officeDocument/2006/relationships/image" Target="../media/image8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7100" y="3175000"/>
            <a:ext cx="9664700" cy="270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8200" b="0" i="0" u="none" strike="noStrike" spc="-100" dirty="0" err="1">
                <a:solidFill>
                  <a:srgbClr val="18A8F1"/>
                </a:solidFill>
                <a:latin typeface="Arial" panose="020B0604020202020204" pitchFamily="34" charset="0"/>
                <a:ea typeface="HY궁서B" panose="02030600000101010101" pitchFamily="18" charset="-127"/>
                <a:cs typeface="Arial" panose="020B0604020202020204" pitchFamily="34" charset="0"/>
              </a:rPr>
              <a:t>캐글</a:t>
            </a:r>
            <a:r>
              <a:rPr lang="ko-KR" altLang="en-US" sz="8200" b="0" i="0" u="none" strike="noStrike" spc="-100" dirty="0">
                <a:solidFill>
                  <a:srgbClr val="18A8F1"/>
                </a:solidFill>
                <a:latin typeface="Arial" panose="020B0604020202020204" pitchFamily="34" charset="0"/>
                <a:ea typeface="HY궁서B" panose="02030600000101010101" pitchFamily="18" charset="-127"/>
                <a:cs typeface="Arial" panose="020B0604020202020204" pitchFamily="34" charset="0"/>
              </a:rPr>
              <a:t> 데이터를 통한</a:t>
            </a:r>
            <a:endParaRPr lang="en-US" altLang="ko-KR" sz="8200" b="0" i="0" u="none" strike="noStrike" spc="-100" dirty="0">
              <a:solidFill>
                <a:srgbClr val="18A8F1"/>
              </a:solidFill>
              <a:latin typeface="Arial" panose="020B0604020202020204" pitchFamily="34" charset="0"/>
              <a:ea typeface="HY궁서B" panose="02030600000101010101" pitchFamily="18" charset="-127"/>
              <a:cs typeface="Arial" panose="020B0604020202020204" pitchFamily="34" charset="0"/>
            </a:endParaRPr>
          </a:p>
          <a:p>
            <a:pPr lvl="0" algn="l">
              <a:lnSpc>
                <a:spcPct val="98770"/>
              </a:lnSpc>
            </a:pPr>
            <a:r>
              <a:rPr lang="ko-KR" altLang="en-US" sz="8200" b="0" i="0" u="none" strike="noStrike" spc="-100" dirty="0">
                <a:solidFill>
                  <a:srgbClr val="18A8F1"/>
                </a:solidFill>
                <a:latin typeface="Arial" panose="020B0604020202020204" pitchFamily="34" charset="0"/>
                <a:ea typeface="HY궁서B" panose="02030600000101010101" pitchFamily="18" charset="-127"/>
                <a:cs typeface="Arial" panose="020B0604020202020204" pitchFamily="34" charset="0"/>
              </a:rPr>
              <a:t>학생 </a:t>
            </a:r>
            <a:r>
              <a:rPr lang="ko-KR" altLang="en-US" sz="8200" spc="-100" dirty="0">
                <a:solidFill>
                  <a:srgbClr val="18A8F1"/>
                </a:solidFill>
                <a:latin typeface="Arial" panose="020B0604020202020204" pitchFamily="34" charset="0"/>
                <a:ea typeface="HY궁서B" panose="02030600000101010101" pitchFamily="18" charset="-127"/>
                <a:cs typeface="Arial" panose="020B0604020202020204" pitchFamily="34" charset="0"/>
              </a:rPr>
              <a:t>시험 통과 예측</a:t>
            </a:r>
            <a:endParaRPr lang="ko-KR" sz="8200" b="0" i="0" u="none" strike="noStrike" spc="-100" dirty="0">
              <a:solidFill>
                <a:srgbClr val="18A8F1"/>
              </a:solidFill>
              <a:latin typeface="Arial" panose="020B0604020202020204" pitchFamily="34" charset="0"/>
              <a:ea typeface="HY궁서B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49400" y="6159500"/>
            <a:ext cx="76708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1" algn="r">
              <a:lnSpc>
                <a:spcPct val="99600"/>
              </a:lnSpc>
            </a:pPr>
            <a:r>
              <a:rPr lang="en-US" altLang="ko-KR" sz="2800" b="0" i="0" u="none" strike="noStrike" spc="-200" dirty="0">
                <a:solidFill>
                  <a:srgbClr val="191919"/>
                </a:solidFill>
                <a:ea typeface="Pretendard Light"/>
              </a:rPr>
              <a:t>, </a:t>
            </a:r>
            <a:endParaRPr lang="en-US" sz="2800" b="0" i="0" u="none" strike="noStrike" spc="-200" dirty="0">
              <a:solidFill>
                <a:srgbClr val="191919"/>
              </a:solidFill>
              <a:latin typeface="Pretendard Ligh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6210300"/>
            <a:ext cx="1549400" cy="154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7500" y="2197100"/>
            <a:ext cx="1739900" cy="1739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5500" y="3695700"/>
            <a:ext cx="1701800" cy="170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0100" y="1930400"/>
            <a:ext cx="1778000" cy="177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0" y="6426200"/>
            <a:ext cx="1587500" cy="1587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42700" y="4724400"/>
            <a:ext cx="850900" cy="157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41500" y="3365500"/>
            <a:ext cx="863600" cy="157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77700" y="5321300"/>
            <a:ext cx="1447800" cy="144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9400" y="2895600"/>
            <a:ext cx="1549400" cy="1549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41500" y="5143500"/>
            <a:ext cx="1511300" cy="1511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36900" y="6299200"/>
            <a:ext cx="1358900" cy="1358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48000" y="4076700"/>
            <a:ext cx="1612900" cy="1612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700" y="8801100"/>
            <a:ext cx="16738600" cy="863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503400" y="69469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23500" y="53213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843000" y="48895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90700" y="9067800"/>
            <a:ext cx="150495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pc="-100" dirty="0">
                <a:solidFill>
                  <a:srgbClr val="FFFFFF"/>
                </a:solidFill>
                <a:latin typeface="Noto Sans CJK KR Bold"/>
                <a:ea typeface="Noto Sans CJK KR Bold"/>
              </a:rPr>
              <a:t>7</a:t>
            </a:r>
            <a:r>
              <a:rPr lang="ko-KR" altLang="en-US" spc="-100" dirty="0">
                <a:solidFill>
                  <a:srgbClr val="FFFFFF"/>
                </a:solidFill>
                <a:latin typeface="Noto Sans CJK KR Bold"/>
                <a:ea typeface="Noto Sans CJK KR Bold"/>
              </a:rPr>
              <a:t>조</a:t>
            </a:r>
            <a:r>
              <a:rPr lang="en-US" sz="1800" b="0" i="0" u="none" strike="noStrike" spc="-100" dirty="0">
                <a:solidFill>
                  <a:srgbClr val="FFFFFF"/>
                </a:solidFill>
                <a:latin typeface="Noto Sans CJK KR Bold"/>
              </a:rPr>
              <a:t>  :</a:t>
            </a:r>
            <a:r>
              <a:rPr lang="en-US" sz="1800" b="0" i="0" u="none" strike="noStrike" spc="-100" dirty="0">
                <a:solidFill>
                  <a:srgbClr val="FFFFFF"/>
                </a:solidFill>
                <a:latin typeface="Noto Sans CJK KR DemiLight"/>
              </a:rPr>
              <a:t>     </a:t>
            </a:r>
            <a:r>
              <a:rPr lang="ko-KR" altLang="en-US" spc="-100" dirty="0" err="1">
                <a:solidFill>
                  <a:srgbClr val="FFFFFF"/>
                </a:solidFill>
                <a:latin typeface="Noto Sans CJK KR DemiLight"/>
                <a:ea typeface="Noto Sans CJK KR DemiLight"/>
              </a:rPr>
              <a:t>구성윤</a:t>
            </a:r>
            <a:r>
              <a:rPr lang="en-US" sz="1800" b="0" i="0" u="none" strike="noStrike" spc="-100" dirty="0">
                <a:solidFill>
                  <a:srgbClr val="FFFFFF"/>
                </a:solidFill>
                <a:latin typeface="Noto Sans CJK KR DemiLight"/>
              </a:rPr>
              <a:t>, </a:t>
            </a:r>
            <a:r>
              <a:rPr lang="ko-KR" altLang="en-US" sz="1800" b="0" i="0" u="none" strike="noStrike" spc="-100" dirty="0" err="1">
                <a:solidFill>
                  <a:srgbClr val="FFFFFF"/>
                </a:solidFill>
                <a:latin typeface="Noto Sans CJK KR DemiLight"/>
              </a:rPr>
              <a:t>장재웅</a:t>
            </a:r>
            <a:r>
              <a:rPr lang="en-US" sz="1800" b="0" i="0" u="none" strike="noStrike" spc="-100" dirty="0">
                <a:solidFill>
                  <a:srgbClr val="FFFFFF"/>
                </a:solidFill>
                <a:latin typeface="Noto Sans CJK KR DemiLight"/>
              </a:rPr>
              <a:t>, </a:t>
            </a:r>
            <a:r>
              <a:rPr lang="ko-KR" altLang="en-US" sz="1800" b="0" i="0" u="none" strike="noStrike" spc="-100" dirty="0" err="1">
                <a:solidFill>
                  <a:srgbClr val="FFFFFF"/>
                </a:solidFill>
                <a:latin typeface="Noto Sans CJK KR DemiLight"/>
              </a:rPr>
              <a:t>한세진</a:t>
            </a:r>
            <a:r>
              <a:rPr lang="en-US" sz="1800" b="0" i="0" u="none" strike="noStrike" spc="-100" dirty="0">
                <a:solidFill>
                  <a:srgbClr val="FFFFFF"/>
                </a:solidFill>
                <a:latin typeface="Noto Sans CJK KR DemiLight"/>
              </a:rPr>
              <a:t>, </a:t>
            </a:r>
            <a:r>
              <a:rPr lang="ko-KR" altLang="en-US" sz="1800" b="0" i="0" u="none" strike="noStrike" spc="-100" dirty="0" err="1">
                <a:solidFill>
                  <a:srgbClr val="FFFFFF"/>
                </a:solidFill>
                <a:latin typeface="Noto Sans CJK KR DemiLight"/>
              </a:rPr>
              <a:t>박란영</a:t>
            </a:r>
            <a:endParaRPr lang="en-US" sz="1800" b="0" i="0" u="none" strike="noStrike" spc="-100" dirty="0">
              <a:solidFill>
                <a:srgbClr val="FFFFFF"/>
              </a:solidFill>
              <a:latin typeface="Noto Sans CJK KR Demi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77A923-E0C8-8278-FF4D-82312B072A67}"/>
              </a:ext>
            </a:extLst>
          </p:cNvPr>
          <p:cNvGrpSpPr/>
          <p:nvPr/>
        </p:nvGrpSpPr>
        <p:grpSpPr>
          <a:xfrm>
            <a:off x="981678" y="8001000"/>
            <a:ext cx="16087121" cy="2004781"/>
            <a:chOff x="8458200" y="6743700"/>
            <a:chExt cx="9525000" cy="2501901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4F3400BD-9968-8C42-95C5-17BBFD96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8200" y="6755765"/>
              <a:ext cx="9388599" cy="2489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3C6E3-9B14-908F-5D91-955FB6D01150}"/>
                </a:ext>
              </a:extLst>
            </p:cNvPr>
            <p:cNvSpPr txBox="1"/>
            <p:nvPr/>
          </p:nvSpPr>
          <p:spPr>
            <a:xfrm>
              <a:off x="8458200" y="6743700"/>
              <a:ext cx="9525000" cy="2035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Symbol" panose="05050102010706020507" pitchFamily="18" charset="2"/>
                <a:buChar char="Þ"/>
              </a:pPr>
              <a:r>
                <a:rPr lang="ko-KR" altLang="en-US" sz="5000" dirty="0"/>
                <a:t>모델이 전부 </a:t>
              </a:r>
              <a:r>
                <a:rPr lang="en-US" altLang="ko-KR" sz="5000" dirty="0"/>
                <a:t>False</a:t>
              </a:r>
              <a:r>
                <a:rPr lang="ko-KR" altLang="en-US" sz="5000" dirty="0"/>
                <a:t>값으로 편향된 예측을 해서 편향된 </a:t>
              </a:r>
              <a:r>
                <a:rPr lang="ko-KR" altLang="en-US" sz="5000" dirty="0" err="1"/>
                <a:t>재현율</a:t>
              </a:r>
              <a:r>
                <a:rPr lang="ko-KR" altLang="en-US" sz="5000" dirty="0"/>
                <a:t> 값이 나옴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D95600D-1C3C-0A3A-1103-C7FE4FD47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59" y="3325584"/>
            <a:ext cx="8360441" cy="40277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BEDA57-5548-2B02-E6BC-303CAA5ED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136" y="3325583"/>
            <a:ext cx="6685464" cy="40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3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0287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77A923-E0C8-8278-FF4D-82312B072A67}"/>
              </a:ext>
            </a:extLst>
          </p:cNvPr>
          <p:cNvGrpSpPr/>
          <p:nvPr/>
        </p:nvGrpSpPr>
        <p:grpSpPr>
          <a:xfrm>
            <a:off x="8458200" y="2533650"/>
            <a:ext cx="9381522" cy="7258050"/>
            <a:chOff x="8458200" y="6743700"/>
            <a:chExt cx="9525000" cy="2501901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4F3400BD-9968-8C42-95C5-17BBFD96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8200" y="6755765"/>
              <a:ext cx="9388599" cy="2489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3C6E3-9B14-908F-5D91-955FB6D01150}"/>
                </a:ext>
              </a:extLst>
            </p:cNvPr>
            <p:cNvSpPr txBox="1"/>
            <p:nvPr/>
          </p:nvSpPr>
          <p:spPr>
            <a:xfrm>
              <a:off x="8458200" y="6743700"/>
              <a:ext cx="9525000" cy="827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Symbol" panose="05050102010706020507" pitchFamily="18" charset="2"/>
                <a:buChar char="Þ"/>
              </a:pPr>
              <a:r>
                <a:rPr lang="en-US" altLang="ko-KR" sz="5000" dirty="0" err="1"/>
                <a:t>Roc,auc</a:t>
              </a:r>
              <a:r>
                <a:rPr lang="en-US" altLang="ko-KR" sz="5000" dirty="0"/>
                <a:t> </a:t>
              </a:r>
              <a:r>
                <a:rPr lang="ko-KR" altLang="en-US" sz="5000" dirty="0"/>
                <a:t>곡선 역시 정밀도가 </a:t>
              </a:r>
              <a:r>
                <a:rPr lang="en-US" altLang="ko-KR" sz="5000" dirty="0"/>
                <a:t>0.5</a:t>
              </a:r>
              <a:r>
                <a:rPr lang="ko-KR" altLang="en-US" sz="5000" dirty="0"/>
                <a:t>에 머물러 있는 것을 볼 수 있음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23861FF-4CF7-138B-B870-05181A2D8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05" y="2533650"/>
            <a:ext cx="7467600" cy="74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3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0287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77A923-E0C8-8278-FF4D-82312B072A67}"/>
              </a:ext>
            </a:extLst>
          </p:cNvPr>
          <p:cNvGrpSpPr/>
          <p:nvPr/>
        </p:nvGrpSpPr>
        <p:grpSpPr>
          <a:xfrm>
            <a:off x="9969499" y="2422197"/>
            <a:ext cx="7543800" cy="7258050"/>
            <a:chOff x="8458200" y="6743700"/>
            <a:chExt cx="9525000" cy="2501901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4F3400BD-9968-8C42-95C5-17BBFD96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8200" y="6755765"/>
              <a:ext cx="9388599" cy="2489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3C6E3-9B14-908F-5D91-955FB6D01150}"/>
                </a:ext>
              </a:extLst>
            </p:cNvPr>
            <p:cNvSpPr txBox="1"/>
            <p:nvPr/>
          </p:nvSpPr>
          <p:spPr>
            <a:xfrm>
              <a:off x="8458200" y="6743700"/>
              <a:ext cx="9525000" cy="16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5000" dirty="0"/>
                <a:t>가장 회귀계수가 높았던 </a:t>
              </a:r>
              <a:r>
                <a:rPr lang="ko-KR" altLang="en-US" sz="5000" dirty="0" err="1"/>
                <a:t>피쳐만</a:t>
              </a:r>
              <a:r>
                <a:rPr lang="ko-KR" altLang="en-US" sz="5000" dirty="0"/>
                <a:t> 가지고 모델 학습</a:t>
              </a:r>
              <a:endParaRPr lang="en-US" altLang="ko-KR" sz="5000" dirty="0"/>
            </a:p>
            <a:p>
              <a:endParaRPr lang="en-US" altLang="ko-KR" sz="5000" dirty="0"/>
            </a:p>
            <a:p>
              <a:r>
                <a:rPr lang="en-US" altLang="ko-KR" sz="5000" dirty="0"/>
                <a:t>=&gt;</a:t>
              </a:r>
              <a:r>
                <a:rPr lang="ko-KR" altLang="en-US" sz="5000" dirty="0"/>
                <a:t>편향된 예측은 줄었으나 여전히 낮은 정확도를 보여줌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0D2C882-6F7D-7D6E-F6E1-C2172BFCB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1" y="2679700"/>
            <a:ext cx="8216900" cy="2724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B593DFB-3CA4-A661-4697-114F92C5E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0" y="5550280"/>
            <a:ext cx="8216900" cy="38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07000" y="2698750"/>
            <a:ext cx="10109947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800" b="0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랜덤포레스트</a:t>
            </a:r>
            <a:endParaRPr kumimoji="0" lang="en-US" altLang="ko-KR" sz="11800" b="0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(</a:t>
            </a:r>
            <a:r>
              <a:rPr kumimoji="0" lang="en-US" altLang="ko-KR" sz="11800" b="0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RandomForest</a:t>
            </a:r>
            <a:r>
              <a:rPr kumimoji="0" lang="en-US" altLang="ko-KR" sz="11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)</a:t>
            </a:r>
            <a:endParaRPr kumimoji="0" lang="ko-KR" altLang="en-US" sz="11800" b="0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5400000">
            <a:off x="1231900" y="5422900"/>
            <a:ext cx="6235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2827000" y="7607300"/>
            <a:ext cx="1320800" cy="132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5519400" y="7200900"/>
            <a:ext cx="1358900" cy="135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3944600" y="5092700"/>
            <a:ext cx="12319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6192500" y="3759200"/>
            <a:ext cx="12954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52500" y="5816600"/>
            <a:ext cx="13462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2298700" y="7581900"/>
            <a:ext cx="1168400" cy="1168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82700" y="1993900"/>
            <a:ext cx="3263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800" b="1" i="0" u="none" strike="noStrike" kern="1200" cap="none" spc="9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/>
                <a:ea typeface="+mn-ea"/>
                <a:cs typeface="+mn-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5400" y="4813300"/>
            <a:ext cx="73406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62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54300" y="838200"/>
            <a:ext cx="266700" cy="19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541500" y="7137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01900" y="3581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8000" y="6248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22000" y="80645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3543300"/>
            <a:ext cx="14351000" cy="83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7000"/>
          </a:blip>
          <a:stretch>
            <a:fillRect/>
          </a:stretch>
        </p:blipFill>
        <p:spPr>
          <a:xfrm>
            <a:off x="3835400" y="4559300"/>
            <a:ext cx="106299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2438400" y="5740400"/>
            <a:ext cx="2781300" cy="723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Random Forest</a:t>
            </a:r>
            <a:endParaRPr kumimoji="0" lang="ko-KR" altLang="en-US" sz="7200" b="0" i="0" u="none" strike="noStrike" kern="1200" cap="none" spc="-5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83000" y="3771900"/>
            <a:ext cx="1092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Random Forest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주요 개념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0300" y="58420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800" b="0" i="0" u="none" strike="noStrike" kern="1200" cap="none" spc="-200" normalizeH="0" baseline="0" noProof="0" dirty="0" err="1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배깅</a:t>
            </a:r>
            <a:r>
              <a:rPr kumimoji="0" lang="en-US" altLang="ko-KR" sz="28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en-US" sz="28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Bagging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7759700" y="5753100"/>
            <a:ext cx="27813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21600" y="58674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200" normalizeH="0" baseline="0" noProof="0" dirty="0" err="1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랜덤성</a:t>
            </a:r>
            <a:r>
              <a:rPr kumimoji="0" lang="ko-KR" altLang="en-US" sz="28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도입</a:t>
            </a:r>
            <a:endParaRPr kumimoji="0" lang="en-US" sz="28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13068300" y="5753100"/>
            <a:ext cx="2781300" cy="723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030200" y="58674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앙상블 결과 도출</a:t>
            </a:r>
            <a:endParaRPr kumimoji="0" lang="en-US" sz="28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6972300"/>
            <a:ext cx="76200" cy="76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286000" y="68453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여러 개 </a:t>
            </a:r>
            <a:r>
              <a:rPr kumimoji="0" lang="ko-KR" altLang="en-US" sz="1700" b="0" i="0" u="none" strike="noStrike" kern="1200" cap="none" spc="-1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결정트리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 각각 학습 </a:t>
            </a:r>
            <a:endParaRPr kumimoji="0" lang="en-US" altLang="ko-KR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7556500"/>
            <a:ext cx="76200" cy="76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286000" y="74295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예측 결과를 종합해 최종 예측</a:t>
            </a:r>
            <a:endParaRPr kumimoji="0" lang="en-US" altLang="ko-KR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2700" y="6972300"/>
            <a:ext cx="76200" cy="762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2915900" y="6845300"/>
            <a:ext cx="346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분류 문제</a:t>
            </a:r>
            <a:r>
              <a:rPr kumimoji="0" lang="en-US" altLang="ko-KR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다수결 투표 방식 결과 도출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2700" y="7556500"/>
            <a:ext cx="76200" cy="762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915900" y="7416800"/>
            <a:ext cx="346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회귀 문제</a:t>
            </a:r>
            <a:r>
              <a:rPr kumimoji="0" lang="en-US" altLang="ko-KR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트리 </a:t>
            </a:r>
            <a:r>
              <a:rPr kumimoji="0" lang="ko-KR" altLang="en-US" sz="1700" b="0" i="0" u="none" strike="noStrike" kern="1200" cap="none" spc="-1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예측값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 평균 </a:t>
            </a:r>
            <a:r>
              <a:rPr kumimoji="0" lang="en-US" altLang="ko-KR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700" b="0" i="0" u="none" strike="noStrike" kern="1200" cap="none" spc="-1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최종값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6F5E6B0C-B20F-4D22-B1D2-090B9AE0F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609" y="7030571"/>
            <a:ext cx="76200" cy="76200"/>
          </a:xfrm>
          <a:prstGeom prst="rect">
            <a:avLst/>
          </a:prstGeom>
        </p:spPr>
      </p:pic>
      <p:sp>
        <p:nvSpPr>
          <p:cNvPr id="44" name="TextBox 38">
            <a:extLst>
              <a:ext uri="{FF2B5EF4-FFF2-40B4-BE49-F238E27FC236}">
                <a16:creationId xmlns:a16="http://schemas.microsoft.com/office/drawing/2014/main" id="{9AA80497-0416-435C-A2A1-2B0C265A3C13}"/>
              </a:ext>
            </a:extLst>
          </p:cNvPr>
          <p:cNvSpPr txBox="1"/>
          <p:nvPr/>
        </p:nvSpPr>
        <p:spPr>
          <a:xfrm>
            <a:off x="7636809" y="6903571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데이터 샘플링</a:t>
            </a:r>
            <a:r>
              <a:rPr kumimoji="0" lang="en-US" altLang="ko-KR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: 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학습 데이터 랜덤하게 선택 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45" name="Picture 39">
            <a:extLst>
              <a:ext uri="{FF2B5EF4-FFF2-40B4-BE49-F238E27FC236}">
                <a16:creationId xmlns:a16="http://schemas.microsoft.com/office/drawing/2014/main" id="{DD381B89-D9C9-471F-AD76-393A569A5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609" y="7602071"/>
            <a:ext cx="76200" cy="76200"/>
          </a:xfrm>
          <a:prstGeom prst="rect">
            <a:avLst/>
          </a:prstGeom>
        </p:spPr>
      </p:pic>
      <p:sp>
        <p:nvSpPr>
          <p:cNvPr id="46" name="TextBox 40">
            <a:extLst>
              <a:ext uri="{FF2B5EF4-FFF2-40B4-BE49-F238E27FC236}">
                <a16:creationId xmlns:a16="http://schemas.microsoft.com/office/drawing/2014/main" id="{A68BE12F-F05E-4B95-9CE0-B51FDAAD41F5}"/>
              </a:ext>
            </a:extLst>
          </p:cNvPr>
          <p:cNvSpPr txBox="1"/>
          <p:nvPr/>
        </p:nvSpPr>
        <p:spPr>
          <a:xfrm>
            <a:off x="7636809" y="7475071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특성 샘플링</a:t>
            </a:r>
            <a:r>
              <a:rPr kumimoji="0" lang="en-US" altLang="ko-KR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임의 특성 사용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312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3543300"/>
            <a:ext cx="14351000" cy="83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7000"/>
          </a:blip>
          <a:stretch>
            <a:fillRect/>
          </a:stretch>
        </p:blipFill>
        <p:spPr>
          <a:xfrm>
            <a:off x="3835400" y="4559300"/>
            <a:ext cx="106299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2438400" y="5740400"/>
            <a:ext cx="2781300" cy="723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Random Forest</a:t>
            </a:r>
            <a:endParaRPr kumimoji="0" lang="ko-KR" altLang="en-US" sz="7200" b="0" i="0" u="none" strike="noStrike" kern="1200" cap="none" spc="-5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83000" y="3771900"/>
            <a:ext cx="1092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Random Forest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장점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0300" y="58420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200" normalizeH="0" baseline="0" noProof="0" dirty="0" err="1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과적합</a:t>
            </a:r>
            <a:r>
              <a:rPr kumimoji="0" lang="ko-KR" altLang="en-US" sz="28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 방지</a:t>
            </a:r>
            <a:endParaRPr kumimoji="0" lang="en-US" sz="28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7759700" y="5753100"/>
            <a:ext cx="27813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21600" y="58674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높은 정확도</a:t>
            </a:r>
            <a:endParaRPr kumimoji="0" lang="en-US" sz="28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13068300" y="5753100"/>
            <a:ext cx="2781300" cy="723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030200" y="58674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특성 중요도 평가</a:t>
            </a:r>
            <a:endParaRPr kumimoji="0" lang="en-US" sz="28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6972300"/>
            <a:ext cx="76200" cy="76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286000" y="68453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여러 트리 조합 최종 결과 도출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7556500"/>
            <a:ext cx="76200" cy="76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286000" y="74295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개별 트리 가진 </a:t>
            </a:r>
            <a:r>
              <a:rPr kumimoji="0" lang="ko-KR" altLang="en-US" sz="1700" b="0" i="0" u="none" strike="noStrike" kern="1200" cap="none" spc="-1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과적합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 문제 줄어듦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2700" y="6972300"/>
            <a:ext cx="76200" cy="762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2915900" y="6845300"/>
            <a:ext cx="346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특성 중요도 계산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2700" y="7556500"/>
            <a:ext cx="76200" cy="762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915900" y="7416800"/>
            <a:ext cx="346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어떤 특성이 중요한지 파악 가능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6F5E6B0C-B20F-4D22-B1D2-090B9AE0F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609" y="7030571"/>
            <a:ext cx="76200" cy="76200"/>
          </a:xfrm>
          <a:prstGeom prst="rect">
            <a:avLst/>
          </a:prstGeom>
        </p:spPr>
      </p:pic>
      <p:sp>
        <p:nvSpPr>
          <p:cNvPr id="44" name="TextBox 38">
            <a:extLst>
              <a:ext uri="{FF2B5EF4-FFF2-40B4-BE49-F238E27FC236}">
                <a16:creationId xmlns:a16="http://schemas.microsoft.com/office/drawing/2014/main" id="{9AA80497-0416-435C-A2A1-2B0C265A3C13}"/>
              </a:ext>
            </a:extLst>
          </p:cNvPr>
          <p:cNvSpPr txBox="1"/>
          <p:nvPr/>
        </p:nvSpPr>
        <p:spPr>
          <a:xfrm>
            <a:off x="7636809" y="6903571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다양한 데이터에 대해 강력한 성능 발휘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45" name="Picture 39">
            <a:extLst>
              <a:ext uri="{FF2B5EF4-FFF2-40B4-BE49-F238E27FC236}">
                <a16:creationId xmlns:a16="http://schemas.microsoft.com/office/drawing/2014/main" id="{DD381B89-D9C9-471F-AD76-393A569A5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609" y="7602071"/>
            <a:ext cx="76200" cy="76200"/>
          </a:xfrm>
          <a:prstGeom prst="rect">
            <a:avLst/>
          </a:prstGeom>
        </p:spPr>
      </p:pic>
      <p:sp>
        <p:nvSpPr>
          <p:cNvPr id="46" name="TextBox 40">
            <a:extLst>
              <a:ext uri="{FF2B5EF4-FFF2-40B4-BE49-F238E27FC236}">
                <a16:creationId xmlns:a16="http://schemas.microsoft.com/office/drawing/2014/main" id="{A68BE12F-F05E-4B95-9CE0-B51FDAAD41F5}"/>
              </a:ext>
            </a:extLst>
          </p:cNvPr>
          <p:cNvSpPr txBox="1"/>
          <p:nvPr/>
        </p:nvSpPr>
        <p:spPr>
          <a:xfrm>
            <a:off x="7636809" y="7475071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복잡한 데이터셋 좋은 예측 성능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57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3543300"/>
            <a:ext cx="14351000" cy="83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7000"/>
          </a:blip>
          <a:stretch>
            <a:fillRect/>
          </a:stretch>
        </p:blipFill>
        <p:spPr>
          <a:xfrm>
            <a:off x="3835400" y="4559300"/>
            <a:ext cx="106299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2438400" y="5740400"/>
            <a:ext cx="2781300" cy="723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Random Forest</a:t>
            </a:r>
            <a:endParaRPr kumimoji="0" lang="ko-KR" altLang="en-US" sz="7200" b="0" i="0" u="none" strike="noStrike" kern="1200" cap="none" spc="-5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83000" y="3771900"/>
            <a:ext cx="1092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Random Forest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단점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0300" y="58420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느린 예측 속도</a:t>
            </a:r>
            <a:endParaRPr kumimoji="0" lang="en-US" sz="28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7759700" y="5753100"/>
            <a:ext cx="27813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21600" y="58674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메모리 사용량</a:t>
            </a:r>
            <a:endParaRPr kumimoji="0" lang="en-US" sz="28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13068300" y="5753100"/>
            <a:ext cx="2781300" cy="723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030200" y="58674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해석의 어려움</a:t>
            </a:r>
            <a:endParaRPr kumimoji="0" lang="en-US" sz="28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6972300"/>
            <a:ext cx="76200" cy="76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286000" y="68453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수백 개 이상의 트리 생성하여 예측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7556500"/>
            <a:ext cx="76200" cy="76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286000" y="74295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실시간 응답에 비효율적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2700" y="6972300"/>
            <a:ext cx="76200" cy="762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2915900" y="6845300"/>
            <a:ext cx="346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개별 트리보다 복잡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2700" y="7556500"/>
            <a:ext cx="76200" cy="762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915900" y="7416800"/>
            <a:ext cx="346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직관적 이해 어려움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6F5E6B0C-B20F-4D22-B1D2-090B9AE0F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609" y="7030571"/>
            <a:ext cx="76200" cy="76200"/>
          </a:xfrm>
          <a:prstGeom prst="rect">
            <a:avLst/>
          </a:prstGeom>
        </p:spPr>
      </p:pic>
      <p:sp>
        <p:nvSpPr>
          <p:cNvPr id="44" name="TextBox 38">
            <a:extLst>
              <a:ext uri="{FF2B5EF4-FFF2-40B4-BE49-F238E27FC236}">
                <a16:creationId xmlns:a16="http://schemas.microsoft.com/office/drawing/2014/main" id="{9AA80497-0416-435C-A2A1-2B0C265A3C13}"/>
              </a:ext>
            </a:extLst>
          </p:cNvPr>
          <p:cNvSpPr txBox="1"/>
          <p:nvPr/>
        </p:nvSpPr>
        <p:spPr>
          <a:xfrm>
            <a:off x="7636809" y="6903571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많은 트리 사용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45" name="Picture 39">
            <a:extLst>
              <a:ext uri="{FF2B5EF4-FFF2-40B4-BE49-F238E27FC236}">
                <a16:creationId xmlns:a16="http://schemas.microsoft.com/office/drawing/2014/main" id="{DD381B89-D9C9-471F-AD76-393A569A5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609" y="7602071"/>
            <a:ext cx="76200" cy="76200"/>
          </a:xfrm>
          <a:prstGeom prst="rect">
            <a:avLst/>
          </a:prstGeom>
        </p:spPr>
      </p:pic>
      <p:sp>
        <p:nvSpPr>
          <p:cNvPr id="46" name="TextBox 40">
            <a:extLst>
              <a:ext uri="{FF2B5EF4-FFF2-40B4-BE49-F238E27FC236}">
                <a16:creationId xmlns:a16="http://schemas.microsoft.com/office/drawing/2014/main" id="{A68BE12F-F05E-4B95-9CE0-B51FDAAD41F5}"/>
              </a:ext>
            </a:extLst>
          </p:cNvPr>
          <p:cNvSpPr txBox="1"/>
          <p:nvPr/>
        </p:nvSpPr>
        <p:spPr>
          <a:xfrm>
            <a:off x="7636809" y="7475071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필요한 메모리 자원 커짐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26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500" y="3543300"/>
            <a:ext cx="14351000" cy="838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17000"/>
          </a:blip>
          <a:stretch>
            <a:fillRect/>
          </a:stretch>
        </p:blipFill>
        <p:spPr>
          <a:xfrm>
            <a:off x="3835400" y="4559300"/>
            <a:ext cx="10629900" cy="1168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2438400" y="5740400"/>
            <a:ext cx="2781300" cy="723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Random Forest</a:t>
            </a:r>
            <a:endParaRPr kumimoji="0" lang="ko-KR" altLang="en-US" sz="7200" b="0" i="0" u="none" strike="noStrike" kern="1200" cap="none" spc="-5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683000" y="3771900"/>
            <a:ext cx="10922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Random Forest 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주요 </a:t>
            </a:r>
            <a:r>
              <a:rPr kumimoji="0" lang="ko-KR" altLang="en-US" sz="2000" b="0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하이퍼</a:t>
            </a:r>
            <a:r>
              <a:rPr kumimoji="0" lang="ko-KR" altLang="en-US" sz="20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 파라미터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0300" y="58420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200" normalizeH="0" baseline="0" noProof="0" dirty="0" err="1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n_estimators</a:t>
            </a:r>
            <a:endParaRPr kumimoji="0" lang="en-US" sz="28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7759700" y="5753100"/>
            <a:ext cx="2781300" cy="723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21600" y="58674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-200" normalizeH="0" baseline="0" noProof="0" dirty="0" err="1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맑은 고딕" panose="020B0503020000020004" pitchFamily="50" charset="-127"/>
                <a:cs typeface="+mn-cs"/>
              </a:rPr>
              <a:t>max_depth</a:t>
            </a:r>
            <a:endParaRPr kumimoji="0" lang="en-US" sz="28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53000"/>
          </a:blip>
          <a:stretch>
            <a:fillRect/>
          </a:stretch>
        </p:blipFill>
        <p:spPr>
          <a:xfrm>
            <a:off x="13068300" y="5753100"/>
            <a:ext cx="2781300" cy="723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3030200" y="5867400"/>
            <a:ext cx="2857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200" normalizeH="0" baseline="0" noProof="0" dirty="0" err="1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min_samples_split</a:t>
            </a:r>
            <a:endParaRPr kumimoji="0" lang="en-US" sz="28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6972300"/>
            <a:ext cx="76200" cy="76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2286000" y="68453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트리 개수 지정하는 파라미터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2800" y="7556500"/>
            <a:ext cx="76200" cy="762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286000" y="7429500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개수 많을수록 성능 향상</a:t>
            </a:r>
            <a:r>
              <a:rPr kumimoji="0" lang="en-US" altLang="ko-KR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시간 </a:t>
            </a:r>
            <a:r>
              <a:rPr kumimoji="0" lang="ko-KR" altLang="en-US" sz="1700" b="0" i="0" u="none" strike="noStrike" kern="1200" cap="none" spc="-1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길어짐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2700" y="6972300"/>
            <a:ext cx="76200" cy="762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12915900" y="6845300"/>
            <a:ext cx="346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최소 샘플 수 설정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2700" y="7556500"/>
            <a:ext cx="76200" cy="762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12915900" y="7416800"/>
            <a:ext cx="34671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값을 크게 하면 </a:t>
            </a:r>
            <a:r>
              <a:rPr kumimoji="0" lang="ko-KR" altLang="en-US" sz="1700" b="0" i="0" u="none" strike="noStrike" kern="1200" cap="none" spc="-1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과적합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+mn-ea"/>
                <a:cs typeface="+mn-cs"/>
              </a:rPr>
              <a:t> 줄어듦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43" name="Picture 37">
            <a:extLst>
              <a:ext uri="{FF2B5EF4-FFF2-40B4-BE49-F238E27FC236}">
                <a16:creationId xmlns:a16="http://schemas.microsoft.com/office/drawing/2014/main" id="{6F5E6B0C-B20F-4D22-B1D2-090B9AE0F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609" y="7030571"/>
            <a:ext cx="76200" cy="76200"/>
          </a:xfrm>
          <a:prstGeom prst="rect">
            <a:avLst/>
          </a:prstGeom>
        </p:spPr>
      </p:pic>
      <p:sp>
        <p:nvSpPr>
          <p:cNvPr id="44" name="TextBox 38">
            <a:extLst>
              <a:ext uri="{FF2B5EF4-FFF2-40B4-BE49-F238E27FC236}">
                <a16:creationId xmlns:a16="http://schemas.microsoft.com/office/drawing/2014/main" id="{9AA80497-0416-435C-A2A1-2B0C265A3C13}"/>
              </a:ext>
            </a:extLst>
          </p:cNvPr>
          <p:cNvSpPr txBox="1"/>
          <p:nvPr/>
        </p:nvSpPr>
        <p:spPr>
          <a:xfrm>
            <a:off x="7636809" y="6903571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Pretendard Regular"/>
                <a:cs typeface="+mn-cs"/>
              </a:rPr>
              <a:t>개별 트리의 최대 깊이 설정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  <p:pic>
        <p:nvPicPr>
          <p:cNvPr id="45" name="Picture 39">
            <a:extLst>
              <a:ext uri="{FF2B5EF4-FFF2-40B4-BE49-F238E27FC236}">
                <a16:creationId xmlns:a16="http://schemas.microsoft.com/office/drawing/2014/main" id="{DD381B89-D9C9-471F-AD76-393A569A5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609" y="7602071"/>
            <a:ext cx="76200" cy="76200"/>
          </a:xfrm>
          <a:prstGeom prst="rect">
            <a:avLst/>
          </a:prstGeom>
        </p:spPr>
      </p:pic>
      <p:sp>
        <p:nvSpPr>
          <p:cNvPr id="46" name="TextBox 40">
            <a:extLst>
              <a:ext uri="{FF2B5EF4-FFF2-40B4-BE49-F238E27FC236}">
                <a16:creationId xmlns:a16="http://schemas.microsoft.com/office/drawing/2014/main" id="{A68BE12F-F05E-4B95-9CE0-B51FDAAD41F5}"/>
              </a:ext>
            </a:extLst>
          </p:cNvPr>
          <p:cNvSpPr txBox="1"/>
          <p:nvPr/>
        </p:nvSpPr>
        <p:spPr>
          <a:xfrm>
            <a:off x="7636809" y="7475071"/>
            <a:ext cx="33274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깊이가 깊을수록 </a:t>
            </a:r>
            <a:r>
              <a:rPr kumimoji="0" lang="ko-KR" altLang="en-US" sz="1700" b="0" i="0" u="none" strike="noStrike" kern="1200" cap="none" spc="-1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과적합</a:t>
            </a:r>
            <a:r>
              <a:rPr kumimoji="0" lang="ko-KR" altLang="en-US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 할 수 있다</a:t>
            </a:r>
            <a:r>
              <a:rPr kumimoji="0" lang="en-US" altLang="ko-KR" sz="17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Pretendard Regular"/>
                <a:ea typeface="맑은 고딕" panose="020B0503020000020004" pitchFamily="50" charset="-127"/>
                <a:cs typeface="+mn-cs"/>
              </a:rPr>
              <a:t>.</a:t>
            </a:r>
            <a:endParaRPr kumimoji="0" lang="en-US" sz="17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Pretendard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528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38400" y="1892300"/>
            <a:ext cx="13398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5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상관계수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B5B6C5-E560-4BF1-82D5-8FAF30F52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2838" y="3924300"/>
            <a:ext cx="9082324" cy="537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3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38400" y="1892300"/>
            <a:ext cx="13398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RandomForest</a:t>
            </a:r>
            <a:r>
              <a:rPr kumimoji="0" lang="ko-KR" altLang="en-US" sz="7200" b="0" i="0" u="none" strike="noStrike" kern="1200" cap="none" spc="-5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 학습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3454ED-15AC-49E7-A2A0-FAED28D73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771900"/>
            <a:ext cx="8259104" cy="56360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0ADB83-A829-4A08-BE46-C93DA1143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0" y="5279952"/>
            <a:ext cx="6914911" cy="261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0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9400" y="1587500"/>
            <a:ext cx="5956300" cy="167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9500" b="1" i="0" u="none" strike="noStrike" spc="-300" dirty="0">
                <a:solidFill>
                  <a:srgbClr val="18A8F1"/>
                </a:solidFill>
                <a:latin typeface="KOHINanumOTF Bold"/>
              </a:rPr>
              <a:t>목차</a:t>
            </a:r>
            <a:endParaRPr lang="en-US" sz="9500" b="1" i="0" u="none" strike="noStrike" spc="-300" dirty="0">
              <a:solidFill>
                <a:srgbClr val="18A8F1"/>
              </a:solidFill>
              <a:latin typeface="KOHINanumOTF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460500" y="6629400"/>
            <a:ext cx="153797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4406900" y="6629400"/>
            <a:ext cx="41402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9740900" y="6629400"/>
            <a:ext cx="41402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774700" y="9664700"/>
            <a:ext cx="167386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743200" y="45466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spc="400" dirty="0">
                <a:solidFill>
                  <a:srgbClr val="18A8F1"/>
                </a:solidFill>
                <a:latin typeface="210 OmniGothic 050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701" y="5765800"/>
            <a:ext cx="4991097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200" spc="-200" dirty="0">
                <a:solidFill>
                  <a:srgbClr val="4D4D4D"/>
                </a:solidFill>
                <a:ea typeface="Pretendard Light"/>
              </a:rPr>
              <a:t>주제 선정 이유</a:t>
            </a:r>
            <a:r>
              <a:rPr lang="en-US" altLang="ko-KR" sz="2200" spc="-200" dirty="0">
                <a:solidFill>
                  <a:srgbClr val="4D4D4D"/>
                </a:solidFill>
                <a:ea typeface="Pretendard Light"/>
              </a:rPr>
              <a:t>/</a:t>
            </a:r>
            <a:r>
              <a:rPr lang="ko-KR" altLang="en-US" sz="2200" b="0" i="0" u="none" strike="noStrike" spc="-200" dirty="0">
                <a:solidFill>
                  <a:srgbClr val="4D4D4D"/>
                </a:solidFill>
                <a:ea typeface="Pretendard Light"/>
              </a:rPr>
              <a:t>데이터 </a:t>
            </a:r>
            <a:r>
              <a:rPr lang="ko-KR" altLang="en-US" sz="2200" b="0" i="0" u="none" strike="noStrike" spc="-200" dirty="0" err="1">
                <a:solidFill>
                  <a:srgbClr val="4D4D4D"/>
                </a:solidFill>
                <a:ea typeface="Pretendard Light"/>
              </a:rPr>
              <a:t>전처리</a:t>
            </a:r>
            <a:endParaRPr lang="ko-KR" alt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  <a:p>
            <a:pPr lvl="0" algn="ctr">
              <a:lnSpc>
                <a:spcPct val="99600"/>
              </a:lnSpc>
            </a:pPr>
            <a:endParaRPr 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563600" y="45466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spc="400">
                <a:solidFill>
                  <a:srgbClr val="18A8F1"/>
                </a:solidFill>
                <a:latin typeface="210 OmniGothic 050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09500" y="5549900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spc="-200">
                <a:solidFill>
                  <a:srgbClr val="4D4D4D"/>
                </a:solidFill>
                <a:ea typeface="Pretendard Light"/>
              </a:rPr>
              <a:t>모델 </a:t>
            </a:r>
            <a:r>
              <a:rPr lang="en-US" altLang="ko-KR" sz="2200" b="0" i="0" u="none" strike="noStrike" spc="-200">
                <a:solidFill>
                  <a:srgbClr val="4D4D4D"/>
                </a:solidFill>
                <a:ea typeface="Pretendard Light"/>
              </a:rPr>
              <a:t>– </a:t>
            </a:r>
            <a:r>
              <a:rPr lang="ko-KR" altLang="en-US" sz="2200" b="0" i="0" u="none" strike="noStrike" spc="-200">
                <a:solidFill>
                  <a:srgbClr val="4D4D4D"/>
                </a:solidFill>
                <a:ea typeface="Pretendard Light"/>
              </a:rPr>
              <a:t>랜덤 포레스트</a:t>
            </a:r>
            <a:endParaRPr lang="ko-KR" alt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30500" y="70485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spc="400">
                <a:solidFill>
                  <a:srgbClr val="18A8F1"/>
                </a:solidFill>
                <a:latin typeface="210 OmniGothic 050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6400" y="8051800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spc="-200">
                <a:solidFill>
                  <a:srgbClr val="4D4D4D"/>
                </a:solidFill>
                <a:ea typeface="Pretendard Light"/>
              </a:rPr>
              <a:t>모델 </a:t>
            </a:r>
            <a:r>
              <a:rPr lang="en-US" altLang="ko-KR" sz="2200" b="0" i="0" u="none" strike="noStrike" spc="-200">
                <a:solidFill>
                  <a:srgbClr val="4D4D4D"/>
                </a:solidFill>
                <a:ea typeface="Pretendard Light"/>
              </a:rPr>
              <a:t>- </a:t>
            </a:r>
            <a:r>
              <a:rPr lang="ko-KR" altLang="en-US" sz="2200" b="0" i="0" u="none" strike="noStrike" spc="-200">
                <a:solidFill>
                  <a:srgbClr val="4D4D4D"/>
                </a:solidFill>
                <a:ea typeface="Pretendard Light"/>
              </a:rPr>
              <a:t>최근접이웃</a:t>
            </a:r>
            <a:endParaRPr lang="ko-KR" alt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28000" y="45466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spc="400" dirty="0">
                <a:solidFill>
                  <a:srgbClr val="18A8F1"/>
                </a:solidFill>
                <a:latin typeface="210 OmniGothic 050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73900" y="5549900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dirty="0"/>
              <a:t>모델 </a:t>
            </a:r>
            <a:r>
              <a:rPr lang="en-US" altLang="ko-KR" dirty="0"/>
              <a:t>– </a:t>
            </a:r>
            <a:r>
              <a:rPr lang="ko-KR" altLang="en-US" dirty="0" err="1"/>
              <a:t>로지스틱스</a:t>
            </a:r>
            <a:r>
              <a:rPr lang="ko-KR" altLang="en-US" dirty="0"/>
              <a:t> 회귀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28000" y="70485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0" i="0" u="none" strike="noStrike" spc="400">
                <a:solidFill>
                  <a:srgbClr val="18A8F1"/>
                </a:solidFill>
                <a:latin typeface="210 OmniGothic 050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3900" y="8267700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ko-KR" altLang="en-US" sz="2200" b="0" i="0" u="none" strike="noStrike" spc="-200" dirty="0">
                <a:solidFill>
                  <a:srgbClr val="4D4D4D"/>
                </a:solidFill>
                <a:ea typeface="Pretendard Light"/>
              </a:rPr>
              <a:t>모델 </a:t>
            </a:r>
            <a:r>
              <a:rPr lang="en-US" altLang="ko-KR" sz="2200" b="0" i="0" u="none" strike="noStrike" spc="-200" dirty="0">
                <a:solidFill>
                  <a:srgbClr val="4D4D4D"/>
                </a:solidFill>
                <a:ea typeface="Pretendard Light"/>
              </a:rPr>
              <a:t>- </a:t>
            </a:r>
            <a:r>
              <a:rPr lang="ko-KR" altLang="en-US" sz="2200" b="0" i="0" u="none" strike="noStrike" spc="-200" dirty="0" err="1">
                <a:solidFill>
                  <a:srgbClr val="4D4D4D"/>
                </a:solidFill>
                <a:ea typeface="Pretendard Light"/>
              </a:rPr>
              <a:t>최근접이웃</a:t>
            </a:r>
            <a:endParaRPr lang="ko-KR" alt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  <a:p>
            <a:pPr lvl="0" algn="ctr">
              <a:lnSpc>
                <a:spcPct val="99600"/>
              </a:lnSpc>
            </a:pPr>
            <a:endParaRPr 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538200" y="7048500"/>
            <a:ext cx="20320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spc="400">
                <a:solidFill>
                  <a:srgbClr val="18A8F1"/>
                </a:solidFill>
                <a:latin typeface="210 OmniGothic 050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84100" y="8051800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200" b="0" i="0" u="none" strike="noStrike" spc="-200" dirty="0">
                <a:solidFill>
                  <a:srgbClr val="4D4D4D"/>
                </a:solidFill>
                <a:ea typeface="Pretendard Light"/>
              </a:rPr>
              <a:t>결론</a:t>
            </a:r>
            <a:endParaRPr lang="ko-KR" sz="2200" b="0" i="0" u="none" strike="noStrike" spc="-200" dirty="0">
              <a:solidFill>
                <a:srgbClr val="4D4D4D"/>
              </a:solidFill>
              <a:ea typeface="Pretendard Light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0" y="1778000"/>
            <a:ext cx="1346200" cy="1346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4700" y="812800"/>
            <a:ext cx="1498600" cy="1498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79500" y="1651000"/>
            <a:ext cx="1587500" cy="1587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68600" y="1104900"/>
            <a:ext cx="1346200" cy="1346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312400" y="16383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28600" y="27432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662400" y="2743200"/>
            <a:ext cx="6604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200">
                <a:solidFill>
                  <a:srgbClr val="18A8F1"/>
                </a:solidFill>
                <a:latin typeface="Gmarket Sans Medium"/>
              </a:rPr>
              <a:t>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38400" y="1892300"/>
            <a:ext cx="13398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GridSearchCV</a:t>
            </a:r>
            <a:endParaRPr kumimoji="0" lang="ko-KR" altLang="en-US" sz="7200" b="0" i="0" u="none" strike="noStrike" kern="1200" cap="none" spc="-5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A154AE-E03A-4E12-834B-591598474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832" y="3086100"/>
            <a:ext cx="10033635" cy="70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38400" y="1892300"/>
            <a:ext cx="13398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GridSearchCV</a:t>
            </a:r>
            <a:endParaRPr kumimoji="0" lang="ko-KR" altLang="ko-KR" sz="7200" b="0" i="0" u="none" strike="noStrike" kern="1200" cap="none" spc="-5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AFC050-4D7F-4CA3-BF5E-3C2E01B69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061" y="4229100"/>
            <a:ext cx="1183787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6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38400" y="1892300"/>
            <a:ext cx="13398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Feature Importance</a:t>
            </a:r>
            <a:endParaRPr kumimoji="0" lang="ko-KR" altLang="en-US" sz="7200" b="0" i="0" u="none" strike="noStrike" kern="1200" cap="none" spc="-5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6FE13E-E65D-48FB-B873-A74CA848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87" y="3924300"/>
            <a:ext cx="9845226" cy="516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83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38400" y="1892300"/>
            <a:ext cx="13398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5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데이터 변환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C6FC3A-2249-4D85-A3DD-D1E2FA78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300" y="3390900"/>
            <a:ext cx="7863400" cy="65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70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38400" y="1892300"/>
            <a:ext cx="13398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Standard Scaling</a:t>
            </a:r>
            <a:endParaRPr kumimoji="0" lang="ko-KR" altLang="en-US" sz="7200" b="0" i="0" u="none" strike="noStrike" kern="1200" cap="none" spc="-5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B8575F-4B12-486F-84C2-5E90F002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271" y="3543300"/>
            <a:ext cx="9487458" cy="598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04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38400" y="1892300"/>
            <a:ext cx="13398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RandomizedSearchCV</a:t>
            </a:r>
            <a:endParaRPr kumimoji="0" lang="ko-KR" altLang="en-US" sz="7200" b="0" i="0" u="none" strike="noStrike" kern="1200" cap="none" spc="-5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1968B3-4E2B-46C1-AD91-B9E361B2A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689" y="3695700"/>
            <a:ext cx="10568622" cy="609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7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38400" y="1892300"/>
            <a:ext cx="13398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RandomizedSearchCV</a:t>
            </a:r>
            <a:endParaRPr kumimoji="0" lang="ko-KR" altLang="en-US" sz="7200" b="0" i="0" u="none" strike="noStrike" kern="1200" cap="none" spc="-5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CCBB4F-6A06-40F0-A2BC-A5316866E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915" y="4076700"/>
            <a:ext cx="13700170" cy="453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84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1" name="TextBox 11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1" i="0" u="none" strike="noStrike" kern="1200" cap="none" spc="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210 OmniGothic 050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438400" y="1892300"/>
            <a:ext cx="133985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-5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Confusion Matrix</a:t>
            </a:r>
            <a:endParaRPr kumimoji="0" lang="ko-KR" altLang="en-US" sz="7200" b="0" i="0" u="none" strike="noStrike" kern="1200" cap="none" spc="-5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79D2E3-8C28-4E03-B85E-E3234491E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390900"/>
            <a:ext cx="7315200" cy="6058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536E37-E37A-4AB6-B181-EEDF97A1A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267" y="4633609"/>
            <a:ext cx="6581174" cy="24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27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5400" y="2159000"/>
            <a:ext cx="78613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KNN(</a:t>
            </a:r>
            <a:r>
              <a:rPr kumimoji="0" lang="ko-KR" altLang="en-US" sz="6800" b="0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최근접이웃</a:t>
            </a:r>
            <a:r>
              <a:rPr kumimoji="0" lang="en-US" altLang="ko-KR" sz="6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)</a:t>
            </a:r>
            <a:endParaRPr kumimoji="0" lang="ko-KR" altLang="en-US" sz="6800" b="0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5400000">
            <a:off x="1231900" y="5422900"/>
            <a:ext cx="6235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2827000" y="7607300"/>
            <a:ext cx="1320800" cy="132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5519400" y="7200900"/>
            <a:ext cx="1358900" cy="135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3944600" y="5092700"/>
            <a:ext cx="12319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6192500" y="3759200"/>
            <a:ext cx="12954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52500" y="5816600"/>
            <a:ext cx="13462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2298700" y="7581900"/>
            <a:ext cx="1168400" cy="1168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82700" y="1993900"/>
            <a:ext cx="3263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800" b="1" i="0" u="none" strike="noStrike" kern="1200" cap="none" spc="9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/>
                <a:ea typeface="+mn-ea"/>
                <a:cs typeface="+mn-cs"/>
              </a:rPr>
              <a:t>04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14541500" y="7137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01900" y="3581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8000" y="6248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22000" y="80645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39625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1" y="635000"/>
            <a:ext cx="16738601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1" y="660401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1" y="1638301"/>
            <a:ext cx="749300" cy="546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spc="200" dirty="0">
                <a:solidFill>
                  <a:srgbClr val="FFFFFF"/>
                </a:solidFill>
                <a:latin typeface="210 OmniGothic 050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1" y="1892302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latin typeface="Arial" panose="020B0604020202020204" pitchFamily="34" charset="0"/>
                <a:ea typeface="210 OmniGothic 050" panose="020B0600000101010101" charset="-127"/>
                <a:cs typeface="Arial" panose="020B0604020202020204" pitchFamily="34" charset="0"/>
              </a:rPr>
              <a:t>인코딩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56501" y="1435102"/>
            <a:ext cx="317500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B41FDB27-D694-4C02-AB19-A22A9968F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1" y="3175001"/>
            <a:ext cx="11557538" cy="23495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04A44E-CAE7-4741-BE5C-4A476E48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12" y="5792894"/>
            <a:ext cx="11587127" cy="16637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DB0CCF0-7C12-4BC1-894B-702F9B10A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01" y="7724987"/>
            <a:ext cx="6951089" cy="1663700"/>
          </a:xfrm>
          <a:prstGeom prst="rect">
            <a:avLst/>
          </a:prstGeom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8CF8D2C5-30A8-42A0-B860-9B7796D44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41300" y="3467100"/>
            <a:ext cx="4813301" cy="5410200"/>
          </a:xfrm>
          <a:prstGeom prst="rect">
            <a:avLst/>
          </a:prstGeom>
        </p:spPr>
      </p:pic>
      <p:sp>
        <p:nvSpPr>
          <p:cNvPr id="42" name="TextBox 10">
            <a:extLst>
              <a:ext uri="{FF2B5EF4-FFF2-40B4-BE49-F238E27FC236}">
                <a16:creationId xmlns:a16="http://schemas.microsoft.com/office/drawing/2014/main" id="{14939D8D-C8EF-4F5D-B1F7-F5E6E57C27F0}"/>
              </a:ext>
            </a:extLst>
          </p:cNvPr>
          <p:cNvSpPr txBox="1"/>
          <p:nvPr/>
        </p:nvSpPr>
        <p:spPr>
          <a:xfrm>
            <a:off x="13703300" y="3848101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18A8F1"/>
                </a:solidFill>
                <a:latin typeface="Pretendard SemiBold"/>
              </a:rPr>
              <a:t>인코딩</a:t>
            </a:r>
            <a:endParaRPr lang="en-US" sz="3200" spc="-200" dirty="0">
              <a:solidFill>
                <a:srgbClr val="18A8F1"/>
              </a:solidFill>
              <a:latin typeface="Pretendard SemiBold"/>
            </a:endParaRPr>
          </a:p>
        </p:txBody>
      </p:sp>
      <p:pic>
        <p:nvPicPr>
          <p:cNvPr id="43" name="Picture 31">
            <a:extLst>
              <a:ext uri="{FF2B5EF4-FFF2-40B4-BE49-F238E27FC236}">
                <a16:creationId xmlns:a16="http://schemas.microsoft.com/office/drawing/2014/main" id="{9CDD0510-974F-41FC-977F-922AF6FFD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0400" y="4914901"/>
            <a:ext cx="88901" cy="88901"/>
          </a:xfrm>
          <a:prstGeom prst="rect">
            <a:avLst/>
          </a:prstGeom>
        </p:spPr>
      </p:pic>
      <p:sp>
        <p:nvSpPr>
          <p:cNvPr id="44" name="TextBox 32">
            <a:extLst>
              <a:ext uri="{FF2B5EF4-FFF2-40B4-BE49-F238E27FC236}">
                <a16:creationId xmlns:a16="http://schemas.microsoft.com/office/drawing/2014/main" id="{8079D865-F9C9-4920-A4D7-D0430803E3B1}"/>
              </a:ext>
            </a:extLst>
          </p:cNvPr>
          <p:cNvSpPr txBox="1"/>
          <p:nvPr/>
        </p:nvSpPr>
        <p:spPr>
          <a:xfrm>
            <a:off x="13589002" y="4940300"/>
            <a:ext cx="3797300" cy="355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범주형 컬럼 </a:t>
            </a:r>
            <a:endParaRPr lang="en-US" altLang="ko-KR" sz="2000" spc="-100" dirty="0">
              <a:solidFill>
                <a:srgbClr val="4D4D4D"/>
              </a:solidFill>
              <a:latin typeface="Pretendard Regular"/>
            </a:endParaRPr>
          </a:p>
          <a:p>
            <a:pPr lvl="0" algn="l">
              <a:lnSpc>
                <a:spcPct val="117859"/>
              </a:lnSpc>
            </a:pP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=&gt;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숫자 범주로 </a:t>
            </a:r>
            <a:r>
              <a:rPr lang="ko-KR" altLang="en-US" sz="2000" spc="-100" dirty="0" err="1">
                <a:solidFill>
                  <a:srgbClr val="4D4D4D"/>
                </a:solidFill>
                <a:latin typeface="Pretendard Regular"/>
              </a:rPr>
              <a:t>바꿔주기</a:t>
            </a:r>
            <a:endParaRPr lang="en-US" sz="2000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51" name="Picture 39">
            <a:extLst>
              <a:ext uri="{FF2B5EF4-FFF2-40B4-BE49-F238E27FC236}">
                <a16:creationId xmlns:a16="http://schemas.microsoft.com/office/drawing/2014/main" id="{A4F974D1-2F23-4247-89A3-6A8C14B8BB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0400" y="6578600"/>
            <a:ext cx="88901" cy="88901"/>
          </a:xfrm>
          <a:prstGeom prst="rect">
            <a:avLst/>
          </a:prstGeom>
        </p:spPr>
      </p:pic>
      <p:sp>
        <p:nvSpPr>
          <p:cNvPr id="52" name="TextBox 41">
            <a:extLst>
              <a:ext uri="{FF2B5EF4-FFF2-40B4-BE49-F238E27FC236}">
                <a16:creationId xmlns:a16="http://schemas.microsoft.com/office/drawing/2014/main" id="{770E1B6E-4C0B-4BB2-9E3A-6409769A9C35}"/>
              </a:ext>
            </a:extLst>
          </p:cNvPr>
          <p:cNvSpPr txBox="1"/>
          <p:nvPr/>
        </p:nvSpPr>
        <p:spPr>
          <a:xfrm>
            <a:off x="13589002" y="6438901"/>
            <a:ext cx="3797300" cy="355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Target =&gt;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라벨 인코딩</a:t>
            </a:r>
            <a:endParaRPr lang="en-US" sz="2000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53" name="Picture 47">
            <a:extLst>
              <a:ext uri="{FF2B5EF4-FFF2-40B4-BE49-F238E27FC236}">
                <a16:creationId xmlns:a16="http://schemas.microsoft.com/office/drawing/2014/main" id="{C63C657C-52CB-4209-948B-A12D0E46CB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1300" y="8229600"/>
            <a:ext cx="4813301" cy="647700"/>
          </a:xfrm>
          <a:prstGeom prst="rect">
            <a:avLst/>
          </a:prstGeom>
        </p:spPr>
      </p:pic>
      <p:sp>
        <p:nvSpPr>
          <p:cNvPr id="54" name="TextBox 48">
            <a:extLst>
              <a:ext uri="{FF2B5EF4-FFF2-40B4-BE49-F238E27FC236}">
                <a16:creationId xmlns:a16="http://schemas.microsoft.com/office/drawing/2014/main" id="{63F4142F-3046-479B-BC49-2A04663EFF87}"/>
              </a:ext>
            </a:extLst>
          </p:cNvPr>
          <p:cNvSpPr txBox="1"/>
          <p:nvPr/>
        </p:nvSpPr>
        <p:spPr>
          <a:xfrm>
            <a:off x="13449301" y="8356601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en-US" altLang="ko-KR" sz="2100" spc="-100" dirty="0">
                <a:solidFill>
                  <a:srgbClr val="FFFFFF"/>
                </a:solidFill>
                <a:ea typeface="Pretendard Medium"/>
              </a:rPr>
              <a:t>KNN</a:t>
            </a:r>
            <a:r>
              <a:rPr lang="ko-KR" altLang="en-US" sz="2100" spc="-100" dirty="0">
                <a:solidFill>
                  <a:srgbClr val="FFFFFF"/>
                </a:solidFill>
                <a:ea typeface="Pretendard Medium"/>
              </a:rPr>
              <a:t>은 기본적인 </a:t>
            </a:r>
            <a:endParaRPr lang="en-US" altLang="ko-KR" sz="2100" spc="-100" dirty="0">
              <a:solidFill>
                <a:srgbClr val="FFFFFF"/>
              </a:solidFill>
              <a:ea typeface="Pretendard Medium"/>
            </a:endParaRPr>
          </a:p>
          <a:p>
            <a:pPr lvl="0" algn="ctr">
              <a:lnSpc>
                <a:spcPct val="117859"/>
              </a:lnSpc>
            </a:pPr>
            <a:r>
              <a:rPr lang="ko-KR" altLang="en-US" sz="2100" spc="-100" dirty="0">
                <a:solidFill>
                  <a:srgbClr val="FFFFFF"/>
                </a:solidFill>
                <a:ea typeface="Pretendard Medium"/>
              </a:rPr>
              <a:t>거리기반</a:t>
            </a:r>
            <a:r>
              <a:rPr lang="en-US" altLang="ko-KR" sz="2100" spc="-100" dirty="0">
                <a:solidFill>
                  <a:srgbClr val="FFFFFF"/>
                </a:solidFill>
                <a:ea typeface="Pretendard Medium"/>
              </a:rPr>
              <a:t> </a:t>
            </a:r>
            <a:r>
              <a:rPr lang="ko-KR" altLang="en-US" sz="2100" spc="-100" dirty="0">
                <a:solidFill>
                  <a:srgbClr val="FFFFFF"/>
                </a:solidFill>
                <a:ea typeface="Pretendard Medium"/>
              </a:rPr>
              <a:t>알고리즘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5400" y="2159000"/>
            <a:ext cx="78613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6800" b="0" i="0" u="none" strike="noStrike" spc="-100" dirty="0">
                <a:solidFill>
                  <a:srgbClr val="FFFFFF"/>
                </a:solidFill>
                <a:ea typeface="KOHINanumOTF Bold"/>
              </a:rPr>
              <a:t>주제 선정 이유</a:t>
            </a:r>
            <a:endParaRPr lang="ko-KR" sz="6800" b="0" i="0" u="none" strike="noStrike" spc="-100" dirty="0">
              <a:solidFill>
                <a:srgbClr val="FFFFFF"/>
              </a:solidFill>
              <a:ea typeface="KOHINanumOTF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5400000">
            <a:off x="1231900" y="5422900"/>
            <a:ext cx="6235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2827000" y="7607300"/>
            <a:ext cx="1320800" cy="132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5519400" y="7200900"/>
            <a:ext cx="1358900" cy="135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3944600" y="5092700"/>
            <a:ext cx="12319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6192500" y="3759200"/>
            <a:ext cx="12954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52500" y="5816600"/>
            <a:ext cx="13462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2298700" y="7581900"/>
            <a:ext cx="1168400" cy="1168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82700" y="1993900"/>
            <a:ext cx="3263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11800" b="1" i="0" u="none" strike="noStrike" spc="900" dirty="0">
                <a:solidFill>
                  <a:srgbClr val="FFFFFF"/>
                </a:solidFill>
                <a:latin typeface="210 OmniGothic 050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05400" y="5600700"/>
            <a:ext cx="112776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62679"/>
              </a:lnSpc>
            </a:pPr>
            <a:r>
              <a:rPr lang="ko-KR" altLang="en-US" sz="4500" spc="-200" dirty="0">
                <a:solidFill>
                  <a:srgbClr val="FFFFFF"/>
                </a:solidFill>
                <a:latin typeface="Pretendard Light"/>
              </a:rPr>
              <a:t>내일 치는 </a:t>
            </a:r>
            <a:r>
              <a:rPr lang="ko-KR" altLang="en-US" sz="4500" spc="-200" dirty="0" err="1">
                <a:solidFill>
                  <a:srgbClr val="FFFFFF"/>
                </a:solidFill>
                <a:latin typeface="Pretendard Light"/>
              </a:rPr>
              <a:t>빅분기</a:t>
            </a:r>
            <a:r>
              <a:rPr lang="ko-KR" altLang="en-US" sz="4500" spc="-200" dirty="0">
                <a:solidFill>
                  <a:srgbClr val="FFFFFF"/>
                </a:solidFill>
                <a:latin typeface="Pretendard Light"/>
              </a:rPr>
              <a:t> 시험</a:t>
            </a:r>
            <a:r>
              <a:rPr lang="en-US" altLang="ko-KR" sz="4500" spc="-200" dirty="0">
                <a:solidFill>
                  <a:srgbClr val="FFFFFF"/>
                </a:solidFill>
                <a:latin typeface="Pretendard Light"/>
              </a:rPr>
              <a:t>, </a:t>
            </a:r>
            <a:r>
              <a:rPr lang="ko-KR" altLang="en-US" sz="4500" spc="-200" dirty="0">
                <a:solidFill>
                  <a:srgbClr val="FFFFFF"/>
                </a:solidFill>
                <a:latin typeface="Pretendard Light"/>
              </a:rPr>
              <a:t>과연 통과할 수 있을까</a:t>
            </a:r>
            <a:r>
              <a:rPr lang="en-US" altLang="ko-KR" sz="4500" spc="-200" dirty="0">
                <a:solidFill>
                  <a:srgbClr val="FFFFFF"/>
                </a:solidFill>
                <a:latin typeface="Pretendard Light"/>
              </a:rPr>
              <a:t>?</a:t>
            </a:r>
            <a:endParaRPr lang="en-US" sz="4500" b="0" i="0" u="none" strike="noStrike" spc="-200" dirty="0">
              <a:solidFill>
                <a:srgbClr val="FFFFFF"/>
              </a:solidFill>
              <a:latin typeface="Pretendard Light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14541500" y="7137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01900" y="3581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8000" y="6248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22000" y="80645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200">
                <a:solidFill>
                  <a:srgbClr val="FFFFFF"/>
                </a:solidFill>
                <a:latin typeface="Gmarket Sans Medium"/>
              </a:rPr>
              <a:t>x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1" y="635000"/>
            <a:ext cx="16738601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1" y="660401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1" y="1638301"/>
            <a:ext cx="749300" cy="546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1" y="1892302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ea typeface="210 OmniGothic 050" panose="020B0600000101010101" charset="-127"/>
              </a:rPr>
              <a:t>스케일링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56501" y="1435102"/>
            <a:ext cx="317500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99446773-3329-4456-BDD2-9908E642D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576" y="3368461"/>
            <a:ext cx="7233024" cy="628354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B4427314-CDA5-4ED1-9D26-17AFBC6A5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1" y="3543300"/>
            <a:ext cx="4813301" cy="5410200"/>
          </a:xfrm>
          <a:prstGeom prst="rect">
            <a:avLst/>
          </a:prstGeom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2BBDD6BF-E30D-43A7-804C-6B83EF1DEBF1}"/>
              </a:ext>
            </a:extLst>
          </p:cNvPr>
          <p:cNvSpPr txBox="1"/>
          <p:nvPr/>
        </p:nvSpPr>
        <p:spPr>
          <a:xfrm>
            <a:off x="12725400" y="3924301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18A8F1"/>
                </a:solidFill>
                <a:latin typeface="Pretendard SemiBold"/>
              </a:rPr>
              <a:t>스케일링</a:t>
            </a:r>
            <a:endParaRPr lang="en-US" sz="3200" spc="-200" dirty="0">
              <a:solidFill>
                <a:srgbClr val="18A8F1"/>
              </a:solidFill>
              <a:latin typeface="Pretendard SemiBold"/>
            </a:endParaRPr>
          </a:p>
        </p:txBody>
      </p:sp>
      <p:pic>
        <p:nvPicPr>
          <p:cNvPr id="16" name="Picture 31">
            <a:extLst>
              <a:ext uri="{FF2B5EF4-FFF2-40B4-BE49-F238E27FC236}">
                <a16:creationId xmlns:a16="http://schemas.microsoft.com/office/drawing/2014/main" id="{CE40C407-8D43-4333-9A52-29A517FFF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1" y="4991101"/>
            <a:ext cx="88901" cy="88901"/>
          </a:xfrm>
          <a:prstGeom prst="rect">
            <a:avLst/>
          </a:prstGeom>
        </p:spPr>
      </p:pic>
      <p:sp>
        <p:nvSpPr>
          <p:cNvPr id="17" name="TextBox 32">
            <a:extLst>
              <a:ext uri="{FF2B5EF4-FFF2-40B4-BE49-F238E27FC236}">
                <a16:creationId xmlns:a16="http://schemas.microsoft.com/office/drawing/2014/main" id="{FBD91904-1FC8-4383-8028-61D8273B310D}"/>
              </a:ext>
            </a:extLst>
          </p:cNvPr>
          <p:cNvSpPr txBox="1"/>
          <p:nvPr/>
        </p:nvSpPr>
        <p:spPr>
          <a:xfrm>
            <a:off x="12611101" y="5016500"/>
            <a:ext cx="3797300" cy="355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범주형 컬럼 </a:t>
            </a:r>
            <a:endParaRPr lang="en-US" altLang="ko-KR" sz="2000" spc="-100" dirty="0">
              <a:solidFill>
                <a:srgbClr val="4D4D4D"/>
              </a:solidFill>
              <a:latin typeface="Pretendard Regular"/>
            </a:endParaRPr>
          </a:p>
          <a:p>
            <a:pPr lvl="0" algn="l">
              <a:lnSpc>
                <a:spcPct val="117859"/>
              </a:lnSpc>
            </a:pP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=&gt;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숫자 범주로 </a:t>
            </a:r>
            <a:r>
              <a:rPr lang="ko-KR" altLang="en-US" sz="2000" spc="-100" dirty="0" err="1">
                <a:solidFill>
                  <a:srgbClr val="4D4D4D"/>
                </a:solidFill>
                <a:latin typeface="Pretendard Regular"/>
              </a:rPr>
              <a:t>바꿔주기</a:t>
            </a:r>
            <a:endParaRPr lang="en-US" sz="2000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18" name="Picture 39">
            <a:extLst>
              <a:ext uri="{FF2B5EF4-FFF2-40B4-BE49-F238E27FC236}">
                <a16:creationId xmlns:a16="http://schemas.microsoft.com/office/drawing/2014/main" id="{880075B9-C192-41B3-9845-CB26CFFF0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1" y="6654800"/>
            <a:ext cx="88901" cy="88901"/>
          </a:xfrm>
          <a:prstGeom prst="rect">
            <a:avLst/>
          </a:prstGeom>
        </p:spPr>
      </p:pic>
      <p:sp>
        <p:nvSpPr>
          <p:cNvPr id="19" name="TextBox 41">
            <a:extLst>
              <a:ext uri="{FF2B5EF4-FFF2-40B4-BE49-F238E27FC236}">
                <a16:creationId xmlns:a16="http://schemas.microsoft.com/office/drawing/2014/main" id="{915DBD7E-A764-40F3-B7D6-4BF261D3C1DE}"/>
              </a:ext>
            </a:extLst>
          </p:cNvPr>
          <p:cNvSpPr txBox="1"/>
          <p:nvPr/>
        </p:nvSpPr>
        <p:spPr>
          <a:xfrm>
            <a:off x="12611101" y="6515101"/>
            <a:ext cx="3797300" cy="355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Target =&gt;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라벨 인코딩</a:t>
            </a:r>
            <a:endParaRPr lang="en-US" sz="2000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20" name="Picture 47">
            <a:extLst>
              <a:ext uri="{FF2B5EF4-FFF2-40B4-BE49-F238E27FC236}">
                <a16:creationId xmlns:a16="http://schemas.microsoft.com/office/drawing/2014/main" id="{94F7C4B0-EAD1-4BFB-B27F-45EE91414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1" y="8191500"/>
            <a:ext cx="4813301" cy="914400"/>
          </a:xfrm>
          <a:prstGeom prst="rect">
            <a:avLst/>
          </a:prstGeom>
        </p:spPr>
      </p:pic>
      <p:sp>
        <p:nvSpPr>
          <p:cNvPr id="21" name="TextBox 48">
            <a:extLst>
              <a:ext uri="{FF2B5EF4-FFF2-40B4-BE49-F238E27FC236}">
                <a16:creationId xmlns:a16="http://schemas.microsoft.com/office/drawing/2014/main" id="{02AE0519-860E-4596-B953-36DB9BFEC15D}"/>
              </a:ext>
            </a:extLst>
          </p:cNvPr>
          <p:cNvSpPr txBox="1"/>
          <p:nvPr/>
        </p:nvSpPr>
        <p:spPr>
          <a:xfrm>
            <a:off x="12471401" y="8432801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각 </a:t>
            </a:r>
            <a:r>
              <a:rPr lang="ko-KR" altLang="en-US" sz="2000" dirty="0" err="1">
                <a:solidFill>
                  <a:schemeClr val="bg1"/>
                </a:solidFill>
              </a:rPr>
              <a:t>피쳐가</a:t>
            </a:r>
            <a:r>
              <a:rPr lang="ko-KR" altLang="en-US" sz="2000" dirty="0">
                <a:solidFill>
                  <a:schemeClr val="bg1"/>
                </a:solidFill>
              </a:rPr>
              <a:t> 서로 다른 스케일을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0" algn="ctr">
              <a:lnSpc>
                <a:spcPct val="117859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가지면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거리에 큰 영향</a:t>
            </a:r>
            <a:r>
              <a:rPr lang="ko-KR" altLang="en-US" sz="2000" spc="-100" dirty="0">
                <a:solidFill>
                  <a:schemeClr val="bg1"/>
                </a:solidFill>
                <a:ea typeface="Pretendard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781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1" y="635000"/>
            <a:ext cx="16738601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1" y="660401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1" y="1638301"/>
            <a:ext cx="749300" cy="546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spc="200" dirty="0">
                <a:solidFill>
                  <a:srgbClr val="FFFFFF"/>
                </a:solidFill>
                <a:latin typeface="210 OmniGothic 050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1" y="1892302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ea typeface="210 OmniGothic 050" panose="020B0600000101010101" charset="-127"/>
              </a:rPr>
              <a:t>기본 모델 만들기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56501" y="1435102"/>
            <a:ext cx="317500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AA99464-D30A-4DB2-A86B-23A4EC9B4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1" y="3463839"/>
            <a:ext cx="7797800" cy="6278595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590002E-B6B5-4EB2-8C99-57D790615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1" y="3543300"/>
            <a:ext cx="4813301" cy="541020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BD4EC637-0237-4934-8309-E9D479B9034D}"/>
              </a:ext>
            </a:extLst>
          </p:cNvPr>
          <p:cNvSpPr txBox="1"/>
          <p:nvPr/>
        </p:nvSpPr>
        <p:spPr>
          <a:xfrm>
            <a:off x="12725400" y="3924301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18A8F1"/>
                </a:solidFill>
                <a:latin typeface="Pretendard SemiBold"/>
              </a:rPr>
              <a:t>기본 모델</a:t>
            </a:r>
            <a:endParaRPr lang="en-US" sz="3200" spc="-200" dirty="0">
              <a:solidFill>
                <a:srgbClr val="18A8F1"/>
              </a:solidFill>
              <a:latin typeface="Pretendard SemiBold"/>
            </a:endParaRPr>
          </a:p>
        </p:txBody>
      </p:sp>
      <p:pic>
        <p:nvPicPr>
          <p:cNvPr id="15" name="Picture 31">
            <a:extLst>
              <a:ext uri="{FF2B5EF4-FFF2-40B4-BE49-F238E27FC236}">
                <a16:creationId xmlns:a16="http://schemas.microsoft.com/office/drawing/2014/main" id="{1F24F12F-C5F9-43A1-8B98-39CA173F20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1" y="5676901"/>
            <a:ext cx="88901" cy="88901"/>
          </a:xfrm>
          <a:prstGeom prst="rect">
            <a:avLst/>
          </a:prstGeom>
        </p:spPr>
      </p:pic>
      <p:sp>
        <p:nvSpPr>
          <p:cNvPr id="16" name="TextBox 32">
            <a:extLst>
              <a:ext uri="{FF2B5EF4-FFF2-40B4-BE49-F238E27FC236}">
                <a16:creationId xmlns:a16="http://schemas.microsoft.com/office/drawing/2014/main" id="{FC2415B1-F349-40CF-9FCB-F51E0405CF57}"/>
              </a:ext>
            </a:extLst>
          </p:cNvPr>
          <p:cNvSpPr txBox="1"/>
          <p:nvPr/>
        </p:nvSpPr>
        <p:spPr>
          <a:xfrm>
            <a:off x="12611101" y="5549900"/>
            <a:ext cx="3797300" cy="355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점수 </a:t>
            </a: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: 0.5059….</a:t>
            </a:r>
            <a:endParaRPr lang="en-US" sz="2000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19" name="Picture 47">
            <a:extLst>
              <a:ext uri="{FF2B5EF4-FFF2-40B4-BE49-F238E27FC236}">
                <a16:creationId xmlns:a16="http://schemas.microsoft.com/office/drawing/2014/main" id="{6794EAC0-F039-47F2-86C6-662612D17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1" y="8191500"/>
            <a:ext cx="4813301" cy="914400"/>
          </a:xfrm>
          <a:prstGeom prst="rect">
            <a:avLst/>
          </a:prstGeom>
        </p:spPr>
      </p:pic>
      <p:sp>
        <p:nvSpPr>
          <p:cNvPr id="20" name="TextBox 48">
            <a:extLst>
              <a:ext uri="{FF2B5EF4-FFF2-40B4-BE49-F238E27FC236}">
                <a16:creationId xmlns:a16="http://schemas.microsoft.com/office/drawing/2014/main" id="{FFE58E12-9356-4758-BD36-B32F6E78627B}"/>
              </a:ext>
            </a:extLst>
          </p:cNvPr>
          <p:cNvSpPr txBox="1"/>
          <p:nvPr/>
        </p:nvSpPr>
        <p:spPr>
          <a:xfrm>
            <a:off x="12509501" y="8432801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2000" spc="-100" dirty="0">
                <a:solidFill>
                  <a:schemeClr val="bg1"/>
                </a:solidFill>
                <a:ea typeface="Pretendard Medium"/>
              </a:rPr>
              <a:t>점수는 낮지만 혼동행렬 </a:t>
            </a:r>
            <a:r>
              <a:rPr lang="ko-KR" altLang="en-US" sz="2000" spc="-100" dirty="0" err="1">
                <a:solidFill>
                  <a:schemeClr val="bg1"/>
                </a:solidFill>
                <a:ea typeface="Pretendard Medium"/>
              </a:rPr>
              <a:t>그려보기</a:t>
            </a:r>
            <a:endParaRPr lang="ko-KR" altLang="en-US" sz="2000" spc="-100" dirty="0">
              <a:solidFill>
                <a:schemeClr val="bg1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01448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1" y="635000"/>
            <a:ext cx="16738601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1" y="660401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1" y="1638301"/>
            <a:ext cx="749300" cy="546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spc="200" dirty="0">
                <a:solidFill>
                  <a:srgbClr val="FFFFFF"/>
                </a:solidFill>
                <a:latin typeface="210 OmniGothic 050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1" y="1892302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ea typeface="210 OmniGothic 050" panose="020B0600000101010101" charset="-127"/>
              </a:rPr>
              <a:t>기본 모델 혼동행렬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56501" y="1435102"/>
            <a:ext cx="317500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E78583B9-87A1-4B91-B918-34AA1A6A2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1" y="3314701"/>
            <a:ext cx="7783460" cy="6455813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C197D7E-2437-4DBB-98DB-164644ABF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3401" y="3543300"/>
            <a:ext cx="4813301" cy="5410200"/>
          </a:xfrm>
          <a:prstGeom prst="rect">
            <a:avLst/>
          </a:prstGeom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7121356D-5761-4B9C-A399-65474EFC673F}"/>
              </a:ext>
            </a:extLst>
          </p:cNvPr>
          <p:cNvSpPr txBox="1"/>
          <p:nvPr/>
        </p:nvSpPr>
        <p:spPr>
          <a:xfrm>
            <a:off x="12725400" y="3924301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18A8F1"/>
                </a:solidFill>
                <a:latin typeface="Pretendard SemiBold"/>
              </a:rPr>
              <a:t>기본 모델</a:t>
            </a:r>
            <a:endParaRPr lang="en-US" sz="3200" spc="-200" dirty="0">
              <a:solidFill>
                <a:srgbClr val="18A8F1"/>
              </a:solidFill>
              <a:latin typeface="Pretendard SemiBold"/>
            </a:endParaRPr>
          </a:p>
        </p:txBody>
      </p:sp>
      <p:pic>
        <p:nvPicPr>
          <p:cNvPr id="15" name="Picture 31">
            <a:extLst>
              <a:ext uri="{FF2B5EF4-FFF2-40B4-BE49-F238E27FC236}">
                <a16:creationId xmlns:a16="http://schemas.microsoft.com/office/drawing/2014/main" id="{539F3007-4ECF-4E94-8EE3-94705D8D6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7900" y="5575301"/>
            <a:ext cx="88901" cy="88901"/>
          </a:xfrm>
          <a:prstGeom prst="rect">
            <a:avLst/>
          </a:prstGeom>
        </p:spPr>
      </p:pic>
      <p:sp>
        <p:nvSpPr>
          <p:cNvPr id="16" name="TextBox 32">
            <a:extLst>
              <a:ext uri="{FF2B5EF4-FFF2-40B4-BE49-F238E27FC236}">
                <a16:creationId xmlns:a16="http://schemas.microsoft.com/office/drawing/2014/main" id="{640F1EA0-0B89-48A6-A550-2FA45949DBB9}"/>
              </a:ext>
            </a:extLst>
          </p:cNvPr>
          <p:cNvSpPr txBox="1"/>
          <p:nvPr/>
        </p:nvSpPr>
        <p:spPr>
          <a:xfrm>
            <a:off x="12573001" y="5600701"/>
            <a:ext cx="3797300" cy="355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en-US" sz="2000" spc="-100" dirty="0">
                <a:solidFill>
                  <a:srgbClr val="4D4D4D"/>
                </a:solidFill>
                <a:latin typeface="Pretendard Regular"/>
              </a:rPr>
              <a:t>TP, TN, FP, TN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의 값이 </a:t>
            </a:r>
            <a:endParaRPr lang="en-US" altLang="ko-KR" sz="2000" spc="-100" dirty="0">
              <a:solidFill>
                <a:srgbClr val="4D4D4D"/>
              </a:solidFill>
              <a:latin typeface="Pretendard Regular"/>
            </a:endParaRPr>
          </a:p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모두 </a:t>
            </a: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0.5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로 </a:t>
            </a:r>
            <a:r>
              <a:rPr lang="ko-KR" altLang="en-US" sz="2000" spc="-100" dirty="0" err="1">
                <a:solidFill>
                  <a:srgbClr val="4D4D4D"/>
                </a:solidFill>
                <a:latin typeface="Pretendard Regular"/>
              </a:rPr>
              <a:t>비슷</a:t>
            </a:r>
            <a:endParaRPr lang="en-US" altLang="ko-KR" sz="2000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17" name="Picture 47">
            <a:extLst>
              <a:ext uri="{FF2B5EF4-FFF2-40B4-BE49-F238E27FC236}">
                <a16:creationId xmlns:a16="http://schemas.microsoft.com/office/drawing/2014/main" id="{8AF6E8E3-6556-48F4-A53E-61DA51D30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3401" y="8191500"/>
            <a:ext cx="4813301" cy="914400"/>
          </a:xfrm>
          <a:prstGeom prst="rect">
            <a:avLst/>
          </a:prstGeom>
        </p:spPr>
      </p:pic>
      <p:sp>
        <p:nvSpPr>
          <p:cNvPr id="18" name="TextBox 48">
            <a:extLst>
              <a:ext uri="{FF2B5EF4-FFF2-40B4-BE49-F238E27FC236}">
                <a16:creationId xmlns:a16="http://schemas.microsoft.com/office/drawing/2014/main" id="{C94EBA10-BF34-464C-ADF2-F55221AC26F4}"/>
              </a:ext>
            </a:extLst>
          </p:cNvPr>
          <p:cNvSpPr txBox="1"/>
          <p:nvPr/>
        </p:nvSpPr>
        <p:spPr>
          <a:xfrm>
            <a:off x="12471401" y="8432801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점수가 너무 낮아서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0" algn="ctr">
              <a:lnSpc>
                <a:spcPct val="117859"/>
              </a:lnSpc>
            </a:pPr>
            <a:r>
              <a:rPr lang="ko-KR" altLang="en-US" sz="2000" spc="-100" dirty="0" err="1">
                <a:solidFill>
                  <a:schemeClr val="bg1"/>
                </a:solidFill>
                <a:ea typeface="Pretendard Medium"/>
              </a:rPr>
              <a:t>하이퍼</a:t>
            </a:r>
            <a:r>
              <a:rPr lang="ko-KR" altLang="en-US" sz="2000" spc="-100" dirty="0">
                <a:solidFill>
                  <a:schemeClr val="bg1"/>
                </a:solidFill>
                <a:ea typeface="Pretendard Medium"/>
              </a:rPr>
              <a:t> 파라미터 수정</a:t>
            </a:r>
          </a:p>
        </p:txBody>
      </p:sp>
      <p:sp>
        <p:nvSpPr>
          <p:cNvPr id="19" name="TextBox 32">
            <a:extLst>
              <a:ext uri="{FF2B5EF4-FFF2-40B4-BE49-F238E27FC236}">
                <a16:creationId xmlns:a16="http://schemas.microsoft.com/office/drawing/2014/main" id="{A6AF27DA-49D9-423B-BC78-32602F215791}"/>
              </a:ext>
            </a:extLst>
          </p:cNvPr>
          <p:cNvSpPr txBox="1"/>
          <p:nvPr/>
        </p:nvSpPr>
        <p:spPr>
          <a:xfrm>
            <a:off x="12573001" y="6464300"/>
            <a:ext cx="3797300" cy="3556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F1 Score =</a:t>
            </a:r>
            <a:r>
              <a:rPr lang="en-US" altLang="ko-KR" sz="2000" dirty="0">
                <a:latin typeface="Helvetica Neue"/>
              </a:rPr>
              <a:t>0.5069…</a:t>
            </a: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 </a:t>
            </a:r>
          </a:p>
        </p:txBody>
      </p:sp>
      <p:pic>
        <p:nvPicPr>
          <p:cNvPr id="20" name="Picture 31">
            <a:extLst>
              <a:ext uri="{FF2B5EF4-FFF2-40B4-BE49-F238E27FC236}">
                <a16:creationId xmlns:a16="http://schemas.microsoft.com/office/drawing/2014/main" id="{82385112-A79C-4E32-971D-81904A9FF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07900" y="6604001"/>
            <a:ext cx="88901" cy="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74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1" y="635000"/>
            <a:ext cx="16738601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1" y="660401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1" y="1638301"/>
            <a:ext cx="749300" cy="546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spc="200" dirty="0">
                <a:solidFill>
                  <a:srgbClr val="FFFFFF"/>
                </a:solidFill>
                <a:latin typeface="210 OmniGothic 050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98801" y="1892302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 err="1">
                <a:solidFill>
                  <a:srgbClr val="4D4D4D"/>
                </a:solidFill>
                <a:ea typeface="210 OmniGothic 050" panose="020B0600000101010101" charset="-127"/>
              </a:rPr>
              <a:t>하이퍼파라미터</a:t>
            </a:r>
            <a:r>
              <a:rPr lang="ko-KR" altLang="en-US" sz="7200" spc="-500" dirty="0">
                <a:solidFill>
                  <a:srgbClr val="4D4D4D"/>
                </a:solidFill>
                <a:ea typeface="210 OmniGothic 050" panose="020B0600000101010101" charset="-127"/>
              </a:rPr>
              <a:t> 수정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56501" y="1435102"/>
            <a:ext cx="317500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spc="-100" dirty="0">
                <a:solidFill>
                  <a:srgbClr val="18A8F1"/>
                </a:solidFill>
                <a:latin typeface="210 OmniGothic 050" panose="020B0600000101010101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520F5FD-17FA-47DB-A21C-2EEA95FCD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467101"/>
            <a:ext cx="9677400" cy="61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47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1" y="635000"/>
            <a:ext cx="16738601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1" y="660401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1" y="1638301"/>
            <a:ext cx="749300" cy="5461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spc="200" dirty="0">
                <a:solidFill>
                  <a:srgbClr val="FFFFFF"/>
                </a:solidFill>
                <a:latin typeface="HY궁서B" panose="02030600000101010101" pitchFamily="18" charset="-127"/>
              </a:rPr>
              <a:t>06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556501" y="1435102"/>
            <a:ext cx="3175001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300" spc="-100" dirty="0">
                <a:solidFill>
                  <a:srgbClr val="18A8F1"/>
                </a:solidFill>
                <a:latin typeface="HY궁서B" panose="02030600000101010101" pitchFamily="18" charset="-127"/>
              </a:rPr>
              <a:t>Business Project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1431655765" y="1431655765"/>
            <a:chExt cx="1431655765" cy="1431655765"/>
          </a:xfrm>
        </p:grpSpPr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45C048A-6A8D-4FED-86C9-C8F12C051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1" y="3314701"/>
            <a:ext cx="6940907" cy="15431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0A777F-50AB-437F-9FBC-1ABC4A5EA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3225802"/>
            <a:ext cx="7469841" cy="6290393"/>
          </a:xfrm>
          <a:prstGeom prst="rect">
            <a:avLst/>
          </a:prstGeom>
        </p:spPr>
      </p:pic>
      <p:sp>
        <p:nvSpPr>
          <p:cNvPr id="12" name="TextBox 14">
            <a:extLst>
              <a:ext uri="{FF2B5EF4-FFF2-40B4-BE49-F238E27FC236}">
                <a16:creationId xmlns:a16="http://schemas.microsoft.com/office/drawing/2014/main" id="{A561DB3B-1757-4C99-A14E-F601842AA3DF}"/>
              </a:ext>
            </a:extLst>
          </p:cNvPr>
          <p:cNvSpPr txBox="1"/>
          <p:nvPr/>
        </p:nvSpPr>
        <p:spPr>
          <a:xfrm>
            <a:off x="5270501" y="6197602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ko-KR" altLang="en-US" sz="3200" spc="-200" dirty="0">
                <a:solidFill>
                  <a:srgbClr val="18A8F1"/>
                </a:solidFill>
                <a:latin typeface="Pretendard SemiBold"/>
              </a:rPr>
              <a:t>차이 없음</a:t>
            </a:r>
            <a:endParaRPr lang="en-US" sz="3200" spc="-200" dirty="0">
              <a:solidFill>
                <a:srgbClr val="18A8F1"/>
              </a:solidFill>
              <a:latin typeface="Pretendard SemiBold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2134151F-1239-4E12-A78B-5593432DCA24}"/>
              </a:ext>
            </a:extLst>
          </p:cNvPr>
          <p:cNvSpPr txBox="1"/>
          <p:nvPr/>
        </p:nvSpPr>
        <p:spPr>
          <a:xfrm>
            <a:off x="3098801" y="1892302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altLang="ko-KR" sz="7200" spc="-500" dirty="0">
                <a:solidFill>
                  <a:srgbClr val="4D4D4D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Best model </a:t>
            </a:r>
            <a:r>
              <a:rPr lang="ko-KR" altLang="en-US" sz="7200" spc="-500" dirty="0">
                <a:solidFill>
                  <a:srgbClr val="4D4D4D"/>
                </a:solidFill>
                <a:latin typeface="HY궁서B" panose="02030600000101010101" pitchFamily="18" charset="-127"/>
                <a:ea typeface="HY궁서B" panose="02030600000101010101" pitchFamily="18" charset="-127"/>
              </a:rPr>
              <a:t>혼동행렬</a:t>
            </a:r>
          </a:p>
        </p:txBody>
      </p:sp>
    </p:spTree>
    <p:extLst>
      <p:ext uri="{BB962C8B-B14F-4D97-AF65-F5344CB8AC3E}">
        <p14:creationId xmlns:p14="http://schemas.microsoft.com/office/powerpoint/2010/main" val="3010482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5400" y="2159000"/>
            <a:ext cx="78613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결정 트리</a:t>
            </a:r>
            <a:endParaRPr kumimoji="0" lang="en-US" altLang="ko-KR" sz="6800" b="0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(Decision Tree)</a:t>
            </a:r>
            <a:endParaRPr kumimoji="0" lang="ko-KR" altLang="en-US" sz="6800" b="0" i="0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KOHINanumOTF Bold"/>
              <a:cs typeface="+mn-c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5400000">
            <a:off x="1231900" y="5422900"/>
            <a:ext cx="6235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2827000" y="7607300"/>
            <a:ext cx="1320800" cy="132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5519400" y="7200900"/>
            <a:ext cx="1358900" cy="135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3944600" y="5092700"/>
            <a:ext cx="12319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6192500" y="3759200"/>
            <a:ext cx="12954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52500" y="5816600"/>
            <a:ext cx="13462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2298700" y="7581900"/>
            <a:ext cx="1168400" cy="1168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82700" y="1993900"/>
            <a:ext cx="3263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800" b="1" i="0" u="none" strike="noStrike" kern="1200" cap="none" spc="9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42682" y="8933873"/>
            <a:ext cx="7340600" cy="1473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62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							</a:t>
            </a:r>
            <a:r>
              <a:rPr kumimoji="0" lang="ko-KR" altLang="en-US" sz="22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박 란 영</a:t>
            </a:r>
            <a:endParaRPr kumimoji="0" lang="en-US" altLang="ko-KR" sz="22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62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-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Light"/>
                <a:ea typeface="맑은 고딕" panose="020B0503020000020004" pitchFamily="50" charset="-127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626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-2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etendard Light"/>
              <a:ea typeface="+mn-ea"/>
              <a:cs typeface="+mn-c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14541500" y="7137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01900" y="3581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8000" y="6248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22000" y="80645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810AF3A-4E9B-4917-A552-F33ACB683B7F}"/>
              </a:ext>
            </a:extLst>
          </p:cNvPr>
          <p:cNvGrpSpPr/>
          <p:nvPr/>
        </p:nvGrpSpPr>
        <p:grpSpPr>
          <a:xfrm>
            <a:off x="1981200" y="2324100"/>
            <a:ext cx="6400800" cy="7124700"/>
            <a:chOff x="1905000" y="876300"/>
            <a:chExt cx="7848600" cy="897255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5000" y="876300"/>
              <a:ext cx="7848600" cy="8972550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E73CE83-2CE2-4862-A6D4-4488EF47E9FF}"/>
                </a:ext>
              </a:extLst>
            </p:cNvPr>
            <p:cNvGrpSpPr/>
            <p:nvPr/>
          </p:nvGrpSpPr>
          <p:grpSpPr>
            <a:xfrm>
              <a:off x="2209800" y="1200150"/>
              <a:ext cx="7315200" cy="8385718"/>
              <a:chOff x="2209800" y="1200150"/>
              <a:chExt cx="7315200" cy="838571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DD7D9CF3-18B7-4BD8-BC45-4D068B3B8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09800" y="1200150"/>
                <a:ext cx="7315200" cy="8385718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D2717507-537C-4E28-BF73-C39FCAAAB622}"/>
                  </a:ext>
                </a:extLst>
              </p:cNvPr>
              <p:cNvSpPr/>
              <p:nvPr/>
            </p:nvSpPr>
            <p:spPr>
              <a:xfrm>
                <a:off x="2209800" y="8420100"/>
                <a:ext cx="3276600" cy="990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B1C4880-6B5A-4137-92E5-6771E6E999AB}"/>
              </a:ext>
            </a:extLst>
          </p:cNvPr>
          <p:cNvSpPr txBox="1"/>
          <p:nvPr/>
        </p:nvSpPr>
        <p:spPr>
          <a:xfrm>
            <a:off x="1828800" y="952229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Decision Tree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0FECEF-7F75-426E-BBC9-DC1F30CC2693}"/>
              </a:ext>
            </a:extLst>
          </p:cNvPr>
          <p:cNvGrpSpPr/>
          <p:nvPr/>
        </p:nvGrpSpPr>
        <p:grpSpPr>
          <a:xfrm>
            <a:off x="8839200" y="2382104"/>
            <a:ext cx="8001000" cy="915369"/>
            <a:chOff x="2057400" y="876300"/>
            <a:chExt cx="8991600" cy="102870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09D50A6-16E8-4103-A31D-07FF36A00277}"/>
                </a:ext>
              </a:extLst>
            </p:cNvPr>
            <p:cNvSpPr/>
            <p:nvPr/>
          </p:nvSpPr>
          <p:spPr>
            <a:xfrm>
              <a:off x="2057400" y="876300"/>
              <a:ext cx="8991600" cy="1028700"/>
            </a:xfrm>
            <a:prstGeom prst="rect">
              <a:avLst/>
            </a:prstGeom>
            <a:noFill/>
            <a:ln>
              <a:solidFill>
                <a:srgbClr val="18A8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14F53F0-E77C-4F58-9DBE-6F44B3E72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41893" y="952500"/>
              <a:ext cx="8830907" cy="90500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43165FF-AF7B-4335-9041-B16F857451BD}"/>
              </a:ext>
            </a:extLst>
          </p:cNvPr>
          <p:cNvGrpSpPr/>
          <p:nvPr/>
        </p:nvGrpSpPr>
        <p:grpSpPr>
          <a:xfrm>
            <a:off x="8763000" y="3768227"/>
            <a:ext cx="9146309" cy="5254330"/>
            <a:chOff x="1978891" y="2552700"/>
            <a:chExt cx="12519906" cy="7192379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D4ECDC2-CDC6-4C54-9160-F34B09F14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8891" y="2552700"/>
              <a:ext cx="12517597" cy="7192379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8647628-9666-439E-93E6-593989098F0B}"/>
                </a:ext>
              </a:extLst>
            </p:cNvPr>
            <p:cNvSpPr/>
            <p:nvPr/>
          </p:nvSpPr>
          <p:spPr>
            <a:xfrm>
              <a:off x="1995055" y="6715991"/>
              <a:ext cx="12503742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37E5B2-7439-43DC-A9F4-5BC01D6A0D48}"/>
              </a:ext>
            </a:extLst>
          </p:cNvPr>
          <p:cNvSpPr/>
          <p:nvPr/>
        </p:nvSpPr>
        <p:spPr>
          <a:xfrm>
            <a:off x="1981201" y="2283276"/>
            <a:ext cx="10896600" cy="6746425"/>
          </a:xfrm>
          <a:prstGeom prst="rect">
            <a:avLst/>
          </a:prstGeom>
          <a:noFill/>
          <a:ln>
            <a:solidFill>
              <a:srgbClr val="18A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9EE11D-6AB2-45F8-BB92-48B2F975F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2552700"/>
            <a:ext cx="10469436" cy="628737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3798D3A7-D957-4187-8FC7-41BC286F7091}"/>
              </a:ext>
            </a:extLst>
          </p:cNvPr>
          <p:cNvSpPr/>
          <p:nvPr/>
        </p:nvSpPr>
        <p:spPr>
          <a:xfrm>
            <a:off x="9753601" y="8267700"/>
            <a:ext cx="914399" cy="381001"/>
          </a:xfrm>
          <a:prstGeom prst="ellipse">
            <a:avLst/>
          </a:prstGeom>
          <a:solidFill>
            <a:srgbClr val="FFFF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FBDE5-6DD9-467C-B7A3-F1D46B01ED68}"/>
              </a:ext>
            </a:extLst>
          </p:cNvPr>
          <p:cNvSpPr txBox="1"/>
          <p:nvPr/>
        </p:nvSpPr>
        <p:spPr>
          <a:xfrm>
            <a:off x="1828800" y="952229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Decision Tree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978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04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DF8A83B-9EDB-4370-BBB0-AFBB2F864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2390534"/>
            <a:ext cx="12870071" cy="19624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B1749C5-2DB8-481B-AFBD-3B00C6851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49" y="4136735"/>
            <a:ext cx="12469965" cy="172426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B4E13E-F2AB-4ABF-8983-8465B3D31ED9}"/>
              </a:ext>
            </a:extLst>
          </p:cNvPr>
          <p:cNvSpPr/>
          <p:nvPr/>
        </p:nvSpPr>
        <p:spPr>
          <a:xfrm>
            <a:off x="826949" y="4649779"/>
            <a:ext cx="1250374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5C4FB34-2148-4342-BCEF-2B3B632ED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5706161"/>
            <a:ext cx="7458898" cy="43947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45610DC-EA43-4B17-B459-06450B607E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00" y="6021394"/>
            <a:ext cx="9512997" cy="18499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472B96A-3111-4EC4-A676-1C876B217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49" y="7915010"/>
            <a:ext cx="5325218" cy="2133898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DEFD6458-9F28-4C0D-813F-0B4B083DC58D}"/>
              </a:ext>
            </a:extLst>
          </p:cNvPr>
          <p:cNvSpPr/>
          <p:nvPr/>
        </p:nvSpPr>
        <p:spPr>
          <a:xfrm>
            <a:off x="16764000" y="9461499"/>
            <a:ext cx="914399" cy="381001"/>
          </a:xfrm>
          <a:prstGeom prst="ellipse">
            <a:avLst/>
          </a:prstGeom>
          <a:solidFill>
            <a:srgbClr val="FFFF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22F608-425A-4B1D-B73E-255AFEB5871B}"/>
              </a:ext>
            </a:extLst>
          </p:cNvPr>
          <p:cNvSpPr txBox="1"/>
          <p:nvPr/>
        </p:nvSpPr>
        <p:spPr>
          <a:xfrm>
            <a:off x="1828800" y="952229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Decision Tree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65681ED-FE32-4585-B28D-FC74009F5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673" y="3656337"/>
            <a:ext cx="7702604" cy="66675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04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138BDF-7EFC-4E06-93CA-E254DC512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056" y="1976473"/>
            <a:ext cx="11669754" cy="990738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D522851-500E-482A-B057-70C1835F274C}"/>
              </a:ext>
            </a:extLst>
          </p:cNvPr>
          <p:cNvGrpSpPr/>
          <p:nvPr/>
        </p:nvGrpSpPr>
        <p:grpSpPr>
          <a:xfrm>
            <a:off x="1995056" y="3047920"/>
            <a:ext cx="13051071" cy="1143160"/>
            <a:chOff x="1976583" y="2400300"/>
            <a:chExt cx="13051071" cy="114316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2112FD1-DC4C-47A4-8921-48FD16E2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6583" y="2400300"/>
              <a:ext cx="13051071" cy="114316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B05FB51-703D-4E45-A31A-CAEC9EBFAB62}"/>
                </a:ext>
              </a:extLst>
            </p:cNvPr>
            <p:cNvSpPr/>
            <p:nvPr/>
          </p:nvSpPr>
          <p:spPr>
            <a:xfrm>
              <a:off x="1981200" y="2781300"/>
              <a:ext cx="13046453" cy="3428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8947E9B-4CC3-4B24-8D93-C01731B9D7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0" y="5081367"/>
            <a:ext cx="5010849" cy="2029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E89AB4-6A17-4F99-A954-4AC7D5E21102}"/>
              </a:ext>
            </a:extLst>
          </p:cNvPr>
          <p:cNvSpPr txBox="1"/>
          <p:nvPr/>
        </p:nvSpPr>
        <p:spPr>
          <a:xfrm>
            <a:off x="1828800" y="952229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Decision Tree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024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A8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05400" y="2159000"/>
            <a:ext cx="7861300" cy="222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로지스틱스</a:t>
            </a:r>
            <a:r>
              <a:rPr kumimoji="0" lang="ko-KR" altLang="en-US" sz="6800" b="0" i="0" u="none" strike="noStrike" kern="120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 회귀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5400000">
            <a:off x="1231900" y="5422900"/>
            <a:ext cx="6235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2827000" y="7607300"/>
            <a:ext cx="1320800" cy="132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5519400" y="7200900"/>
            <a:ext cx="1358900" cy="135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13944600" y="5092700"/>
            <a:ext cx="1231900" cy="1231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6192500" y="3759200"/>
            <a:ext cx="1295400" cy="129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52500" y="5816600"/>
            <a:ext cx="1346200" cy="1346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2298700" y="7581900"/>
            <a:ext cx="1168400" cy="1168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82700" y="1993900"/>
            <a:ext cx="32639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800" b="1" i="0" u="none" strike="noStrike" kern="1200" cap="none" spc="9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210 OmniGothic 050"/>
                <a:ea typeface="+mn-ea"/>
                <a:cs typeface="+mn-cs"/>
              </a:rPr>
              <a:t>02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14541500" y="7137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01900" y="3581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48000" y="62484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22000" y="8064500"/>
            <a:ext cx="635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2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market Sans Medium"/>
                <a:ea typeface="+mn-ea"/>
                <a:cs typeface="+mn-cs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77535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05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252200" y="6134100"/>
            <a:ext cx="18669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721600" y="5829300"/>
            <a:ext cx="28448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Business</a:t>
            </a:r>
          </a:p>
          <a:p>
            <a:pPr marL="0" marR="0" lvl="0" indent="0" algn="ctr" defTabSz="914400" rtl="0" eaLnBrk="1" fontAlgn="auto" latinLnBrk="0" hangingPunct="1">
              <a:lnSpc>
                <a:spcPct val="8714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keyword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76761" y="3031547"/>
            <a:ext cx="2390639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2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Pretendard SemiBold"/>
                <a:ea typeface="+mn-ea"/>
                <a:cs typeface="+mn-cs"/>
              </a:rPr>
              <a:t>BEST MODEL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612997" y="3600162"/>
            <a:ext cx="4127500" cy="17468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랜덤 포레스트 </a:t>
            </a:r>
            <a:endParaRPr kumimoji="0" lang="en-US" altLang="ko-KR" sz="3200" b="1" i="0" u="none" strike="noStrike" kern="1200" cap="none" spc="-10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-10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Best</a:t>
            </a:r>
            <a:r>
              <a:rPr kumimoji="0" lang="ko-KR" altLang="en-US" sz="3200" b="1" i="0" u="none" strike="noStrike" kern="1200" cap="none" spc="-10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 </a:t>
            </a:r>
            <a:r>
              <a:rPr kumimoji="0" lang="en-US" altLang="ko-KR" sz="3200" b="1" i="0" u="none" strike="noStrike" kern="1200" cap="none" spc="-100" normalizeH="0" baseline="0" noProof="0" dirty="0">
                <a:ln>
                  <a:noFill/>
                </a:ln>
                <a:solidFill>
                  <a:srgbClr val="616161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score:  </a:t>
            </a:r>
            <a:r>
              <a:rPr kumimoji="0" lang="en-US" altLang="ko-KR" sz="3200" b="1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0.512 </a:t>
            </a:r>
          </a:p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978161" y="2781300"/>
            <a:ext cx="14986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00" b="1" i="0" u="none" strike="noStrike" kern="1200" cap="none" spc="6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141279" y="2692400"/>
            <a:ext cx="16510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8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00" b="1" i="0" u="none" strike="noStrike" kern="1200" cap="none" spc="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31800" y="37592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-20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Pretendard SemiBold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131800" y="4457700"/>
            <a:ext cx="4127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78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900" b="0" i="0" u="none" strike="noStrike" kern="1200" cap="none" spc="-10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Calibri"/>
              <a:ea typeface="Pretendard Regular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164674-4F7B-426C-B928-D452274373D0}"/>
              </a:ext>
            </a:extLst>
          </p:cNvPr>
          <p:cNvSpPr txBox="1"/>
          <p:nvPr/>
        </p:nvSpPr>
        <p:spPr>
          <a:xfrm>
            <a:off x="1828800" y="952229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-100" normalizeH="0" baseline="0" noProof="0" dirty="0">
                <a:ln>
                  <a:noFill/>
                </a:ln>
                <a:solidFill>
                  <a:srgbClr val="18A8F1"/>
                </a:solidFill>
                <a:effectLst/>
                <a:uLnTx/>
                <a:uFillTx/>
                <a:latin typeface="Calibri"/>
                <a:ea typeface="KOHINanumOTF Bold"/>
                <a:cs typeface="+mn-cs"/>
              </a:rPr>
              <a:t>결론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18A8F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2335A5F-3D84-4114-9B34-01F2EA4BA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972" y="2889279"/>
            <a:ext cx="7123964" cy="644549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147459294" y="2147483647"/>
            <a:ext cx="2147483647" cy="2147483647"/>
            <a:chOff x="2147456938" y="2147483647"/>
            <a:chExt cx="2147483647" cy="2147483647"/>
          </a:xfrm>
        </p:grpSpPr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797D57F-A8D7-4028-A91E-FEE1A2DD94B7}"/>
              </a:ext>
            </a:extLst>
          </p:cNvPr>
          <p:cNvGrpSpPr/>
          <p:nvPr/>
        </p:nvGrpSpPr>
        <p:grpSpPr>
          <a:xfrm>
            <a:off x="419100" y="2044700"/>
            <a:ext cx="17449800" cy="6197600"/>
            <a:chOff x="-25400" y="1003300"/>
            <a:chExt cx="17449800" cy="6197600"/>
          </a:xfrm>
        </p:grpSpPr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5400" y="2997200"/>
              <a:ext cx="16586200" cy="4203700"/>
            </a:xfrm>
            <a:prstGeom prst="rect">
              <a:avLst/>
            </a:prstGeom>
          </p:spPr>
        </p:pic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100" y="1828800"/>
              <a:ext cx="15494000" cy="41275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38300" y="2222500"/>
              <a:ext cx="1524000" cy="152400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75000" y="1981200"/>
              <a:ext cx="1549400" cy="15494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71800" y="3251200"/>
              <a:ext cx="749300" cy="138430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22600" y="4699000"/>
              <a:ext cx="1409700" cy="140970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-5400000">
              <a:off x="2082800" y="3352800"/>
              <a:ext cx="749300" cy="13716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4900" y="2324100"/>
              <a:ext cx="1320800" cy="132080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25800" y="4013200"/>
              <a:ext cx="1485900" cy="148590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06600" y="5016500"/>
              <a:ext cx="1181100" cy="118110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52800" y="1003300"/>
              <a:ext cx="1193800" cy="1193800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14249400" y="4622800"/>
              <a:ext cx="558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-100" normalizeH="0" baseline="0" noProof="0">
                  <a:ln>
                    <a:noFill/>
                  </a:ln>
                  <a:solidFill>
                    <a:srgbClr val="18A8F1"/>
                  </a:solidFill>
                  <a:effectLst/>
                  <a:uLnTx/>
                  <a:uFillTx/>
                  <a:latin typeface="Gmarket Sans Medium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971800" y="3263900"/>
              <a:ext cx="558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-100" normalizeH="0" baseline="0" noProof="0">
                  <a:ln>
                    <a:noFill/>
                  </a:ln>
                  <a:solidFill>
                    <a:srgbClr val="18A8F1"/>
                  </a:solidFill>
                  <a:effectLst/>
                  <a:uLnTx/>
                  <a:uFillTx/>
                  <a:latin typeface="Gmarket Sans Medium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04900" y="5499100"/>
              <a:ext cx="558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-100" normalizeH="0" baseline="0" noProof="0">
                  <a:ln>
                    <a:noFill/>
                  </a:ln>
                  <a:solidFill>
                    <a:srgbClr val="18A8F1"/>
                  </a:solidFill>
                  <a:effectLst/>
                  <a:uLnTx/>
                  <a:uFillTx/>
                  <a:latin typeface="Gmarket Sans Medium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220700" y="1511300"/>
              <a:ext cx="5588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-100" normalizeH="0" baseline="0" noProof="0">
                  <a:ln>
                    <a:noFill/>
                  </a:ln>
                  <a:solidFill>
                    <a:srgbClr val="18A8F1"/>
                  </a:solidFill>
                  <a:effectLst/>
                  <a:uLnTx/>
                  <a:uFillTx/>
                  <a:latin typeface="Gmarket Sans Medium"/>
                  <a:ea typeface="+mn-ea"/>
                  <a:cs typeface="+mn-cs"/>
                </a:rPr>
                <a:t>x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898900"/>
            <a:ext cx="15087600" cy="4724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102100"/>
            <a:ext cx="4318000" cy="4318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4102100"/>
            <a:ext cx="4318000" cy="431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800" y="4102100"/>
            <a:ext cx="4318000" cy="4318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7"/>
          <p:cNvSpPr txBox="1"/>
          <p:nvPr/>
        </p:nvSpPr>
        <p:spPr>
          <a:xfrm>
            <a:off x="6261100" y="5842000"/>
            <a:ext cx="647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2679"/>
              </a:lnSpc>
            </a:pPr>
            <a:r>
              <a:rPr lang="en-US" sz="4500" b="0" i="0" u="none" strike="noStrike" spc="-400">
                <a:solidFill>
                  <a:srgbClr val="FFFFFF"/>
                </a:solidFill>
                <a:latin typeface="KOHIBaeumOTF"/>
              </a:rPr>
              <a:t>+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79200" y="5842000"/>
            <a:ext cx="647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62679"/>
              </a:lnSpc>
            </a:pPr>
            <a:r>
              <a:rPr lang="en-US" sz="4500" b="0" i="0" u="none" strike="noStrike" spc="-400">
                <a:solidFill>
                  <a:srgbClr val="FFFFFF"/>
                </a:solidFill>
                <a:latin typeface="KOHIBaeumOTF"/>
              </a:rPr>
              <a:t>+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spc="-500" dirty="0">
                <a:solidFill>
                  <a:srgbClr val="4D4D4D"/>
                </a:solidFill>
                <a:ea typeface="KOHINanumOTF Bold"/>
              </a:rPr>
              <a:t>사용한 데이터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>
                <a:solidFill>
                  <a:srgbClr val="FFFFFF"/>
                </a:solidFill>
                <a:latin typeface="210 OmniGothic 050"/>
              </a:rPr>
              <a:t>01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0" y="4559300"/>
            <a:ext cx="1612900" cy="1612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100" y="4648200"/>
            <a:ext cx="1435100" cy="1435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11200" y="4495800"/>
            <a:ext cx="1739900" cy="17399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74900" y="60960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학생 시험 통과 예측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63800" y="6807200"/>
            <a:ext cx="3086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1900" b="0" i="0" u="none" strike="noStrike" spc="-100" dirty="0">
                <a:solidFill>
                  <a:srgbClr val="4D4D4D"/>
                </a:solidFill>
                <a:ea typeface="Pretendard Regular"/>
              </a:rPr>
              <a:t>출처</a:t>
            </a:r>
            <a:r>
              <a:rPr lang="en-US" altLang="ko-KR" sz="1900" b="0" i="0" u="none" strike="noStrike" spc="-100" dirty="0">
                <a:solidFill>
                  <a:srgbClr val="4D4D4D"/>
                </a:solidFill>
                <a:ea typeface="Pretendard Regular"/>
              </a:rPr>
              <a:t>: https://www.kaggle.com/datasets/souradippal/student-performance-prediction/data</a:t>
            </a:r>
            <a:endParaRPr lang="ko-KR" sz="1900" b="0" i="0" u="none" strike="noStrike" spc="-100" dirty="0">
              <a:solidFill>
                <a:srgbClr val="4D4D4D"/>
              </a:solidFill>
              <a:ea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05700" y="60960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spc="-200" dirty="0">
                <a:solidFill>
                  <a:srgbClr val="18A8F1"/>
                </a:solidFill>
                <a:latin typeface="Pretendard SemiBold"/>
              </a:rPr>
              <a:t>사용한 </a:t>
            </a:r>
            <a:r>
              <a:rPr lang="ko-KR" altLang="en-US" sz="3200" spc="-200" dirty="0" err="1">
                <a:solidFill>
                  <a:srgbClr val="18A8F1"/>
                </a:solidFill>
                <a:latin typeface="Pretendard SemiBold"/>
              </a:rPr>
              <a:t>피쳐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94600" y="6807200"/>
            <a:ext cx="3086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en-US" altLang="ko-KR" sz="4000" b="0" i="0" u="none" strike="noStrike" spc="-100" dirty="0">
                <a:solidFill>
                  <a:srgbClr val="4D4D4D"/>
                </a:solidFill>
                <a:ea typeface="Pretendard Regular"/>
              </a:rPr>
              <a:t>7</a:t>
            </a:r>
            <a:r>
              <a:rPr lang="ko-KR" altLang="en-US" sz="4000" b="0" i="0" u="none" strike="noStrike" spc="-100" dirty="0">
                <a:solidFill>
                  <a:srgbClr val="4D4D4D"/>
                </a:solidFill>
                <a:ea typeface="Pretendard Regular"/>
              </a:rPr>
              <a:t>개</a:t>
            </a:r>
            <a:endParaRPr lang="ko-KR" sz="4000" b="0" i="0" u="none" strike="noStrike" spc="-100" dirty="0">
              <a:solidFill>
                <a:srgbClr val="4D4D4D"/>
              </a:solidFill>
              <a:ea typeface="Pretendard Regula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636500" y="60960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타겟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725400" y="6807200"/>
            <a:ext cx="3086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r>
              <a:rPr lang="ko-KR" altLang="en-US" sz="3000" b="0" i="0" u="none" strike="noStrike" spc="-100" dirty="0">
                <a:solidFill>
                  <a:srgbClr val="4D4D4D"/>
                </a:solidFill>
                <a:ea typeface="Pretendard Regular"/>
              </a:rPr>
              <a:t>시험 통과 여부</a:t>
            </a:r>
            <a:endParaRPr lang="ko-KR" sz="3000" b="0" i="0" u="none" strike="noStrike" spc="-100" dirty="0">
              <a:solidFill>
                <a:srgbClr val="4D4D4D"/>
              </a:solidFill>
              <a:ea typeface="Pretendard Regular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46263EC-1073-32DD-8535-3C4BECC39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056" y="3522283"/>
            <a:ext cx="16594866" cy="5439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3759200"/>
            <a:ext cx="4813300" cy="541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0" y="3759200"/>
            <a:ext cx="4813300" cy="5410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70500" y="41529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음수</a:t>
            </a:r>
            <a:r>
              <a:rPr lang="en-US" altLang="ko-KR" sz="3200" b="0" i="0" u="none" strike="noStrike" spc="-200" dirty="0">
                <a:solidFill>
                  <a:srgbClr val="18A8F1"/>
                </a:solidFill>
                <a:latin typeface="Pretendard SemiBold"/>
              </a:rPr>
              <a:t>,  </a:t>
            </a: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이상치 처리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75900" y="4140200"/>
            <a:ext cx="32766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spc="-200" dirty="0" err="1">
                <a:solidFill>
                  <a:srgbClr val="18A8F1"/>
                </a:solidFill>
                <a:latin typeface="Pretendard SemiBold"/>
              </a:rPr>
              <a:t>결측치</a:t>
            </a:r>
            <a:r>
              <a:rPr lang="ko-KR" altLang="en-US" sz="3200" b="0" i="0" u="none" strike="noStrike" spc="-200" dirty="0">
                <a:solidFill>
                  <a:srgbClr val="18A8F1"/>
                </a:solidFill>
                <a:latin typeface="Pretendard SemiBold"/>
              </a:rPr>
              <a:t> 처리</a:t>
            </a:r>
            <a:endParaRPr lang="en-US" sz="3200" b="0" i="0" u="none" strike="noStrike" spc="-200" dirty="0">
              <a:solidFill>
                <a:srgbClr val="18A8F1"/>
              </a:solidFill>
              <a:latin typeface="Pretendard Semi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5207000"/>
            <a:ext cx="88900" cy="88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181600" y="52324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b="0" i="0" u="none" strike="noStrike" spc="-100" dirty="0">
                <a:solidFill>
                  <a:srgbClr val="4D4D4D"/>
                </a:solidFill>
                <a:latin typeface="Pretendard Regular"/>
              </a:rPr>
              <a:t>출석률</a:t>
            </a:r>
            <a:r>
              <a:rPr lang="en-US" altLang="ko-KR" sz="2000" b="0" i="0" u="none" strike="noStrike" spc="-100" dirty="0">
                <a:solidFill>
                  <a:srgbClr val="4D4D4D"/>
                </a:solidFill>
                <a:latin typeface="Pretendard Regular"/>
              </a:rPr>
              <a:t>, </a:t>
            </a:r>
            <a:r>
              <a:rPr lang="ko-KR" altLang="en-US" sz="2000" b="0" i="0" u="none" strike="noStrike" spc="-100" dirty="0">
                <a:solidFill>
                  <a:srgbClr val="4D4D4D"/>
                </a:solidFill>
                <a:latin typeface="Pretendard Regular"/>
              </a:rPr>
              <a:t>점수</a:t>
            </a:r>
            <a:r>
              <a:rPr lang="en-US" altLang="ko-KR" sz="2000" b="0" i="0" u="none" strike="noStrike" spc="-100" dirty="0">
                <a:solidFill>
                  <a:srgbClr val="4D4D4D"/>
                </a:solidFill>
                <a:latin typeface="Pretendard Regular"/>
              </a:rPr>
              <a:t>, </a:t>
            </a:r>
            <a:r>
              <a:rPr lang="ko-KR" altLang="en-US" sz="2000" b="0" i="0" u="none" strike="noStrike" spc="-100" dirty="0">
                <a:solidFill>
                  <a:srgbClr val="4D4D4D"/>
                </a:solidFill>
                <a:latin typeface="Pretendard Regular"/>
              </a:rPr>
              <a:t>시간 등 음수가 나올 수 없는 데이터 제거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6527800"/>
            <a:ext cx="88900" cy="889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181600" y="63754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범위를 넘은 값</a:t>
            </a: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 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제거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5207000"/>
            <a:ext cx="88900" cy="88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0274300" y="5092700"/>
            <a:ext cx="3898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이전 점수</a:t>
            </a: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-&gt;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중앙값으로 대체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5867400"/>
            <a:ext cx="88900" cy="889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210800" y="5715000"/>
            <a:ext cx="41402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부모 학력</a:t>
            </a:r>
            <a:r>
              <a:rPr 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-&gt; 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  <a:ea typeface="Pretendard Regular"/>
              </a:rPr>
              <a:t>중졸 이하로 대체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6527800"/>
            <a:ext cx="88900" cy="88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0274300" y="63754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사교육 </a:t>
            </a:r>
            <a:r>
              <a:rPr lang="en-US" altLang="ko-KR" sz="2000" spc="-100" dirty="0">
                <a:solidFill>
                  <a:srgbClr val="4D4D4D"/>
                </a:solidFill>
                <a:latin typeface="Pretendard Regular"/>
              </a:rPr>
              <a:t>-&gt; no</a:t>
            </a:r>
            <a:r>
              <a:rPr lang="ko-KR" altLang="en-US" sz="2000" spc="-100" dirty="0">
                <a:solidFill>
                  <a:srgbClr val="4D4D4D"/>
                </a:solidFill>
                <a:latin typeface="Pretendard Regular"/>
              </a:rPr>
              <a:t>로 대체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700" y="7188200"/>
            <a:ext cx="88900" cy="889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10274300" y="7048500"/>
            <a:ext cx="3797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7859"/>
              </a:lnSpc>
            </a:pPr>
            <a:r>
              <a:rPr lang="ko-KR" altLang="en-US" sz="2000" b="0" i="0" u="none" strike="noStrike" spc="-100" dirty="0">
                <a:solidFill>
                  <a:srgbClr val="4D4D4D"/>
                </a:solidFill>
                <a:ea typeface="Pretendard Regular"/>
              </a:rPr>
              <a:t>통과 여부</a:t>
            </a:r>
            <a:r>
              <a:rPr lang="en-US" altLang="ko-KR" sz="2000" b="0" i="0" u="none" strike="noStrike" spc="-100" dirty="0">
                <a:solidFill>
                  <a:srgbClr val="4D4D4D"/>
                </a:solidFill>
                <a:ea typeface="Pretendard Regular"/>
              </a:rPr>
              <a:t>-&gt; </a:t>
            </a:r>
            <a:r>
              <a:rPr lang="ko-KR" altLang="en-US" sz="2000" b="0" i="0" u="none" strike="noStrike" spc="-100" dirty="0">
                <a:solidFill>
                  <a:srgbClr val="4D4D4D"/>
                </a:solidFill>
                <a:ea typeface="Pretendard Regular"/>
              </a:rPr>
              <a:t>제거</a:t>
            </a:r>
            <a:endParaRPr lang="en-US" sz="2000" b="0" i="0" u="none" strike="noStrike" spc="-100" dirty="0">
              <a:solidFill>
                <a:srgbClr val="4D4D4D"/>
              </a:solidFill>
              <a:latin typeface="Pretendard Regular"/>
            </a:endParaRP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800" y="8534400"/>
            <a:ext cx="4813300" cy="6477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데이터 </a:t>
            </a: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전처리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003800" y="8661400"/>
            <a:ext cx="3797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859"/>
              </a:lnSpc>
            </a:pPr>
            <a:endParaRPr lang="ko-KR" sz="2100" b="0" i="0" u="none" strike="noStrike" spc="-100" dirty="0">
              <a:solidFill>
                <a:srgbClr val="FFFFFF"/>
              </a:solidFill>
              <a:ea typeface="Pretendard Medium"/>
            </a:endParaRPr>
          </a:p>
        </p:txBody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1200" y="8534400"/>
            <a:ext cx="4813300" cy="647700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6739B61B-DCDA-107B-603B-2B646E4FD1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3746500"/>
            <a:ext cx="16344900" cy="5353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5471A7-B417-033C-A563-3BCEE9CF1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21" y="3012172"/>
            <a:ext cx="7182852" cy="25973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F170AE-9816-F22C-E121-995E278EC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5574694"/>
            <a:ext cx="7207873" cy="22773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3DFFBDD-3E68-948E-FC26-B7B05B024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83" y="7852012"/>
            <a:ext cx="7182851" cy="210531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558" y="3175000"/>
            <a:ext cx="9153481" cy="6477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A056FA-F127-D91B-BD80-DA586B84CE35}"/>
              </a:ext>
            </a:extLst>
          </p:cNvPr>
          <p:cNvSpPr txBox="1"/>
          <p:nvPr/>
        </p:nvSpPr>
        <p:spPr>
          <a:xfrm>
            <a:off x="8686800" y="3543300"/>
            <a:ext cx="8991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4500" dirty="0"/>
              <a:t>부모의 학력</a:t>
            </a:r>
            <a:r>
              <a:rPr lang="en-US" altLang="ko-KR" sz="4500" dirty="0"/>
              <a:t>: </a:t>
            </a:r>
            <a:r>
              <a:rPr lang="en-US" altLang="ko-KR" sz="4500" dirty="0" err="1"/>
              <a:t>Label_encoding</a:t>
            </a:r>
            <a:endParaRPr lang="en-US" altLang="ko-KR" sz="45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4500" dirty="0"/>
              <a:t>사교육 여부</a:t>
            </a:r>
            <a:r>
              <a:rPr lang="en-US" altLang="ko-KR" sz="4500" dirty="0"/>
              <a:t>: </a:t>
            </a:r>
            <a:r>
              <a:rPr lang="en-US" altLang="ko-KR" sz="4500" dirty="0" err="1"/>
              <a:t>one_hot_encoding</a:t>
            </a:r>
            <a:endParaRPr lang="en-US" altLang="ko-KR" sz="4500" dirty="0"/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4500" dirty="0"/>
              <a:t>전체 데이터</a:t>
            </a:r>
            <a:r>
              <a:rPr lang="en-US" altLang="ko-KR" sz="4500" dirty="0"/>
              <a:t>: </a:t>
            </a:r>
            <a:r>
              <a:rPr lang="en-US" altLang="ko-KR" sz="4500" dirty="0" err="1"/>
              <a:t>min_max_scaling</a:t>
            </a:r>
            <a:endParaRPr lang="ko-KR" altLang="en-US" sz="4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>
            <a:extLst>
              <a:ext uri="{FF2B5EF4-FFF2-40B4-BE49-F238E27FC236}">
                <a16:creationId xmlns:a16="http://schemas.microsoft.com/office/drawing/2014/main" id="{4F3400BD-9968-8C42-95C5-17BBFD96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6755765"/>
            <a:ext cx="9388599" cy="248983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B0C6A3-9BE3-7022-E36C-B93F507E1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961" y="3327400"/>
            <a:ext cx="15051601" cy="30579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F9F8D9-4EC8-373E-C169-9D523064D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201" y="6537752"/>
            <a:ext cx="7559799" cy="3253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F3C6E3-9B14-908F-5D91-955FB6D01150}"/>
              </a:ext>
            </a:extLst>
          </p:cNvPr>
          <p:cNvSpPr txBox="1"/>
          <p:nvPr/>
        </p:nvSpPr>
        <p:spPr>
          <a:xfrm>
            <a:off x="8458200" y="6743700"/>
            <a:ext cx="9525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5000" dirty="0"/>
              <a:t>학습과 테스트 값과 </a:t>
            </a:r>
            <a:r>
              <a:rPr lang="ko-KR" altLang="en-US" sz="5000" dirty="0" err="1"/>
              <a:t>스코어값의</a:t>
            </a:r>
            <a:r>
              <a:rPr lang="ko-KR" altLang="en-US" sz="5000" dirty="0"/>
              <a:t>     차이가 크지 않지만</a:t>
            </a:r>
            <a:r>
              <a:rPr lang="en-US" altLang="ko-KR" sz="5000" dirty="0"/>
              <a:t>,</a:t>
            </a:r>
          </a:p>
          <a:p>
            <a:r>
              <a:rPr lang="en-US" altLang="ko-KR" sz="5000" dirty="0"/>
              <a:t> </a:t>
            </a:r>
            <a:r>
              <a:rPr lang="ko-KR" altLang="en-US" sz="5000" dirty="0"/>
              <a:t>유의미한 결과가 나오지 않음</a:t>
            </a:r>
          </a:p>
        </p:txBody>
      </p:sp>
    </p:spTree>
    <p:extLst>
      <p:ext uri="{BB962C8B-B14F-4D97-AF65-F5344CB8AC3E}">
        <p14:creationId xmlns:p14="http://schemas.microsoft.com/office/powerpoint/2010/main" val="353840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635000"/>
            <a:ext cx="167386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660400"/>
            <a:ext cx="952500" cy="1663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76300" y="1638300"/>
            <a:ext cx="749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3000" b="1" i="0" u="none" strike="noStrike" spc="200" dirty="0">
                <a:solidFill>
                  <a:srgbClr val="FFFFFF"/>
                </a:solidFill>
                <a:latin typeface="210 OmniGothic 050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98800" y="1892300"/>
            <a:ext cx="120777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200" b="0" i="0" u="none" strike="noStrike" spc="-500" dirty="0" err="1">
                <a:solidFill>
                  <a:srgbClr val="4D4D4D"/>
                </a:solidFill>
                <a:ea typeface="KOHINanumOTF Bold"/>
              </a:rPr>
              <a:t>로지스틱스</a:t>
            </a:r>
            <a:r>
              <a:rPr lang="ko-KR" altLang="en-US" sz="7200" b="0" i="0" u="none" strike="noStrike" spc="-500" dirty="0">
                <a:solidFill>
                  <a:srgbClr val="4D4D4D"/>
                </a:solidFill>
                <a:ea typeface="KOHINanumOTF Bold"/>
              </a:rPr>
              <a:t> 회귀 모델</a:t>
            </a:r>
            <a:endParaRPr lang="ko-KR" sz="7200" b="0" i="0" u="none" strike="noStrike" spc="-500" dirty="0">
              <a:solidFill>
                <a:srgbClr val="4D4D4D"/>
              </a:solidFill>
              <a:ea typeface="KOHINanumOTF Bold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377A923-E0C8-8278-FF4D-82312B072A67}"/>
              </a:ext>
            </a:extLst>
          </p:cNvPr>
          <p:cNvGrpSpPr/>
          <p:nvPr/>
        </p:nvGrpSpPr>
        <p:grpSpPr>
          <a:xfrm>
            <a:off x="981678" y="8001000"/>
            <a:ext cx="16087121" cy="2004781"/>
            <a:chOff x="8458200" y="6743700"/>
            <a:chExt cx="9525000" cy="2501901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4F3400BD-9968-8C42-95C5-17BBFD96C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8200" y="6755765"/>
              <a:ext cx="9388599" cy="2489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F3C6E3-9B14-908F-5D91-955FB6D01150}"/>
                </a:ext>
              </a:extLst>
            </p:cNvPr>
            <p:cNvSpPr txBox="1"/>
            <p:nvPr/>
          </p:nvSpPr>
          <p:spPr>
            <a:xfrm>
              <a:off x="8458200" y="6743700"/>
              <a:ext cx="9525000" cy="2035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Symbol" panose="05050102010706020507" pitchFamily="18" charset="2"/>
                <a:buChar char="Þ"/>
              </a:pPr>
              <a:r>
                <a:rPr lang="ko-KR" altLang="en-US" sz="5000" dirty="0"/>
                <a:t>모델이 전부 </a:t>
              </a:r>
              <a:r>
                <a:rPr lang="en-US" altLang="ko-KR" sz="5000" dirty="0"/>
                <a:t>False</a:t>
              </a:r>
              <a:r>
                <a:rPr lang="ko-KR" altLang="en-US" sz="5000" dirty="0"/>
                <a:t>값으로 편향된 예측을 해서 편향된 </a:t>
              </a:r>
              <a:r>
                <a:rPr lang="ko-KR" altLang="en-US" sz="5000" dirty="0" err="1"/>
                <a:t>재현율</a:t>
              </a:r>
              <a:r>
                <a:rPr lang="ko-KR" altLang="en-US" sz="5000" dirty="0"/>
                <a:t> 값이 나옴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D95600D-1C3C-0A3A-1103-C7FE4FD47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159" y="3325584"/>
            <a:ext cx="8360441" cy="40277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BEDA57-5548-2B02-E6BC-303CAA5ED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136" y="3325583"/>
            <a:ext cx="6685464" cy="402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32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640</Words>
  <Application>Microsoft Office PowerPoint</Application>
  <PresentationFormat>사용자 지정</PresentationFormat>
  <Paragraphs>217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7" baseType="lpstr">
      <vt:lpstr>210 OmniGothic 050</vt:lpstr>
      <vt:lpstr>Calibri</vt:lpstr>
      <vt:lpstr>Noto Sans CJK KR DemiLight</vt:lpstr>
      <vt:lpstr>Pretendard Regular</vt:lpstr>
      <vt:lpstr>KOHINanumOTF Bold</vt:lpstr>
      <vt:lpstr>Pretendard SemiBold</vt:lpstr>
      <vt:lpstr>KOHIBaeumOTF</vt:lpstr>
      <vt:lpstr>Symbol</vt:lpstr>
      <vt:lpstr>Gmarket Sans Medium</vt:lpstr>
      <vt:lpstr>Noto Sans CJK KR Bold</vt:lpstr>
      <vt:lpstr>맑은 고딕</vt:lpstr>
      <vt:lpstr>Arial</vt:lpstr>
      <vt:lpstr>HY궁서B</vt:lpstr>
      <vt:lpstr>Pretendard Light</vt:lpstr>
      <vt:lpstr>Helvetica Neue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KDP-25</dc:creator>
  <cp:lastModifiedBy>KDP-25</cp:lastModifiedBy>
  <cp:revision>11</cp:revision>
  <dcterms:created xsi:type="dcterms:W3CDTF">2006-08-16T00:00:00Z</dcterms:created>
  <dcterms:modified xsi:type="dcterms:W3CDTF">2024-09-06T05:57:54Z</dcterms:modified>
</cp:coreProperties>
</file>